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Roboto Slab"/>
      <p:regular r:id="rId24"/>
    </p:embeddedFont>
    <p:embeddedFont>
      <p:font typeface="Roboto Slab"/>
      <p:regular r:id="rId25"/>
    </p:embeddedFont>
    <p:embeddedFont>
      <p:font typeface="Roboto"/>
      <p:regular r:id="rId26"/>
    </p:embeddedFont>
    <p:embeddedFont>
      <p:font typeface="Roboto"/>
      <p:regular r:id="rId27"/>
    </p:embeddedFont>
    <p:embeddedFont>
      <p:font typeface="Roboto"/>
      <p:regular r:id="rId28"/>
    </p:embeddedFont>
    <p:embeddedFont>
      <p:font typeface="Roboto"/>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rouplens.org/datasets/movielens/latest/" TargetMode="External"/><Relationship Id="rId1"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hyperlink" Target="https://github.com/CollinsNyatundo/test1/blob/main/index.ipynb" TargetMode="External"/><Relationship Id="rId2" Type="http://schemas.openxmlformats.org/officeDocument/2006/relationships/image" Target="../media/image-7-1.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46283"/>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MovieLens Recommendation System Project</a:t>
            </a:r>
            <a:endParaRPr lang="en-US" sz="3900" dirty="0"/>
          </a:p>
        </p:txBody>
      </p:sp>
      <p:sp>
        <p:nvSpPr>
          <p:cNvPr id="4" name="Text 1"/>
          <p:cNvSpPr/>
          <p:nvPr/>
        </p:nvSpPr>
        <p:spPr>
          <a:xfrm>
            <a:off x="6280190" y="4184094"/>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Presented by Group 1</a:t>
            </a:r>
            <a:endParaRPr lang="en-US" sz="1550" dirty="0"/>
          </a:p>
        </p:txBody>
      </p:sp>
      <p:sp>
        <p:nvSpPr>
          <p:cNvPr id="5" name="Text 2"/>
          <p:cNvSpPr/>
          <p:nvPr/>
        </p:nvSpPr>
        <p:spPr>
          <a:xfrm>
            <a:off x="6280190" y="4724876"/>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July 2025</a:t>
            </a:r>
            <a:endParaRPr lang="en-US" sz="1550" dirty="0"/>
          </a:p>
        </p:txBody>
      </p:sp>
      <p:sp>
        <p:nvSpPr>
          <p:cNvPr id="6" name="Text 3"/>
          <p:cNvSpPr/>
          <p:nvPr/>
        </p:nvSpPr>
        <p:spPr>
          <a:xfrm>
            <a:off x="6280190" y="526565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Data sourced from: ​</a:t>
            </a:r>
            <a:pPr algn="l" indent="0" marL="0">
              <a:lnSpc>
                <a:spcPts val="2500"/>
              </a:lnSpc>
              <a:buNone/>
            </a:pPr>
            <a:r>
              <a:rPr lang="en-US" sz="1550" u="sng" dirty="0">
                <a:solidFill>
                  <a:srgbClr val="66A8EE"/>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GroupLens</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91464"/>
          </a:xfrm>
          <a:prstGeom prst="rect">
            <a:avLst/>
          </a:prstGeom>
        </p:spPr>
      </p:pic>
      <p:sp>
        <p:nvSpPr>
          <p:cNvPr id="3" name="Text 0"/>
          <p:cNvSpPr/>
          <p:nvPr/>
        </p:nvSpPr>
        <p:spPr>
          <a:xfrm>
            <a:off x="701159" y="2673668"/>
            <a:ext cx="9524881" cy="547807"/>
          </a:xfrm>
          <a:prstGeom prst="rect">
            <a:avLst/>
          </a:prstGeom>
          <a:noFill/>
          <a:ln/>
        </p:spPr>
        <p:txBody>
          <a:bodyPr wrap="none" lIns="0" tIns="0" rIns="0" bIns="0" rtlCol="0" anchor="t"/>
          <a:lstStyle/>
          <a:p>
            <a:pPr algn="l" indent="0" marL="0">
              <a:lnSpc>
                <a:spcPts val="4300"/>
              </a:lnSpc>
              <a:buNone/>
            </a:pPr>
            <a:r>
              <a:rPr lang="en-US" sz="3450" dirty="0">
                <a:solidFill>
                  <a:srgbClr val="76B9FF"/>
                </a:solidFill>
                <a:latin typeface="Roboto Slab" pitchFamily="34" charset="0"/>
                <a:ea typeface="Roboto Slab" pitchFamily="34" charset="-122"/>
                <a:cs typeface="Roboto Slab" pitchFamily="34" charset="-120"/>
              </a:rPr>
              <a:t>Evaluation Metrics: How We Measure Success</a:t>
            </a:r>
            <a:endParaRPr lang="en-US" sz="3450" dirty="0"/>
          </a:p>
        </p:txBody>
      </p:sp>
      <p:sp>
        <p:nvSpPr>
          <p:cNvPr id="4" name="Text 1"/>
          <p:cNvSpPr/>
          <p:nvPr/>
        </p:nvSpPr>
        <p:spPr>
          <a:xfrm>
            <a:off x="701159" y="3659624"/>
            <a:ext cx="3413284" cy="328732"/>
          </a:xfrm>
          <a:prstGeom prst="rect">
            <a:avLst/>
          </a:prstGeom>
          <a:noFill/>
          <a:ln/>
        </p:spPr>
        <p:txBody>
          <a:bodyPr wrap="none" lIns="0" tIns="0" rIns="0" bIns="0" rtlCol="0" anchor="t"/>
          <a:lstStyle/>
          <a:p>
            <a:pPr algn="l" indent="0" marL="0">
              <a:lnSpc>
                <a:spcPts val="2550"/>
              </a:lnSpc>
              <a:buNone/>
            </a:pPr>
            <a:r>
              <a:rPr lang="en-US" sz="2050" dirty="0">
                <a:solidFill>
                  <a:srgbClr val="76B9FF"/>
                </a:solidFill>
                <a:latin typeface="Roboto Slab" pitchFamily="34" charset="0"/>
                <a:ea typeface="Roboto Slab" pitchFamily="34" charset="-122"/>
                <a:cs typeface="Roboto Slab" pitchFamily="34" charset="-120"/>
              </a:rPr>
              <a:t>Rating Prediction Accuracy</a:t>
            </a:r>
            <a:endParaRPr lang="en-US" sz="2050" dirty="0"/>
          </a:p>
        </p:txBody>
      </p:sp>
      <p:sp>
        <p:nvSpPr>
          <p:cNvPr id="5" name="Text 2"/>
          <p:cNvSpPr/>
          <p:nvPr/>
        </p:nvSpPr>
        <p:spPr>
          <a:xfrm>
            <a:off x="701159" y="4163616"/>
            <a:ext cx="6400205" cy="841177"/>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RMSE (Root Mean Squared Error):</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Measures how far off our rating predictions are from what users actually rated. It punishes big mistakes more than small ones.</a:t>
            </a:r>
            <a:endParaRPr lang="en-US" sz="1350" dirty="0"/>
          </a:p>
        </p:txBody>
      </p:sp>
      <p:sp>
        <p:nvSpPr>
          <p:cNvPr id="6" name="Text 3"/>
          <p:cNvSpPr/>
          <p:nvPr/>
        </p:nvSpPr>
        <p:spPr>
          <a:xfrm>
            <a:off x="701159" y="5066109"/>
            <a:ext cx="6400205" cy="56078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MAE (Mean Absolute Error):</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Calculates the average difference between our predicted ratings and the real ratings users gave. It treats all mistakes equally.</a:t>
            </a:r>
            <a:endParaRPr lang="en-US" sz="1350" dirty="0"/>
          </a:p>
        </p:txBody>
      </p:sp>
      <p:sp>
        <p:nvSpPr>
          <p:cNvPr id="7" name="Text 4"/>
          <p:cNvSpPr/>
          <p:nvPr/>
        </p:nvSpPr>
        <p:spPr>
          <a:xfrm>
            <a:off x="701159" y="5784652"/>
            <a:ext cx="6400205" cy="560784"/>
          </a:xfrm>
          <a:prstGeom prst="rect">
            <a:avLst/>
          </a:prstGeom>
          <a:noFill/>
          <a:ln/>
        </p:spPr>
        <p:txBody>
          <a:bodyPr wrap="square" lIns="0" tIns="0" rIns="0" bIns="0" rtlCol="0" anchor="t"/>
          <a:lstStyle/>
          <a:p>
            <a:pPr algn="l" indent="0" marL="0">
              <a:lnSpc>
                <a:spcPts val="2200"/>
              </a:lnSpc>
              <a:buNone/>
            </a:pPr>
            <a:r>
              <a:rPr lang="en-US" sz="1350" i="1" dirty="0">
                <a:solidFill>
                  <a:srgbClr val="D6E5EF"/>
                </a:solidFill>
                <a:latin typeface="Roboto" pitchFamily="34" charset="0"/>
                <a:ea typeface="Roboto" pitchFamily="34" charset="-122"/>
                <a:cs typeface="Roboto" pitchFamily="34" charset="-120"/>
              </a:rPr>
              <a:t>Lower numbers for RMSE and MAE mean we're better at guessing what rating a user will give a movie.</a:t>
            </a:r>
            <a:endParaRPr lang="en-US" sz="1350" dirty="0"/>
          </a:p>
        </p:txBody>
      </p:sp>
      <p:sp>
        <p:nvSpPr>
          <p:cNvPr id="8" name="Text 5"/>
          <p:cNvSpPr/>
          <p:nvPr/>
        </p:nvSpPr>
        <p:spPr>
          <a:xfrm>
            <a:off x="7536656" y="3659624"/>
            <a:ext cx="3173135" cy="328732"/>
          </a:xfrm>
          <a:prstGeom prst="rect">
            <a:avLst/>
          </a:prstGeom>
          <a:noFill/>
          <a:ln/>
        </p:spPr>
        <p:txBody>
          <a:bodyPr wrap="none" lIns="0" tIns="0" rIns="0" bIns="0" rtlCol="0" anchor="t"/>
          <a:lstStyle/>
          <a:p>
            <a:pPr algn="l" indent="0" marL="0">
              <a:lnSpc>
                <a:spcPts val="2550"/>
              </a:lnSpc>
              <a:buNone/>
            </a:pPr>
            <a:r>
              <a:rPr lang="en-US" sz="2050" dirty="0">
                <a:solidFill>
                  <a:srgbClr val="76B9FF"/>
                </a:solidFill>
                <a:latin typeface="Roboto Slab" pitchFamily="34" charset="0"/>
                <a:ea typeface="Roboto Slab" pitchFamily="34" charset="-122"/>
                <a:cs typeface="Roboto Slab" pitchFamily="34" charset="-120"/>
              </a:rPr>
              <a:t>Recommendation Quality</a:t>
            </a:r>
            <a:endParaRPr lang="en-US" sz="2050" dirty="0"/>
          </a:p>
        </p:txBody>
      </p:sp>
      <p:sp>
        <p:nvSpPr>
          <p:cNvPr id="9" name="Text 6"/>
          <p:cNvSpPr/>
          <p:nvPr/>
        </p:nvSpPr>
        <p:spPr>
          <a:xfrm>
            <a:off x="7536656" y="4163616"/>
            <a:ext cx="6400205" cy="56078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Precision@K:</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Out of our top K movie recommendations, how many are actually good suggestions the user would like.</a:t>
            </a:r>
            <a:endParaRPr lang="en-US" sz="1350" dirty="0"/>
          </a:p>
        </p:txBody>
      </p:sp>
      <p:sp>
        <p:nvSpPr>
          <p:cNvPr id="10" name="Text 7"/>
          <p:cNvSpPr/>
          <p:nvPr/>
        </p:nvSpPr>
        <p:spPr>
          <a:xfrm>
            <a:off x="7536656" y="4785717"/>
            <a:ext cx="6400205" cy="56078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Recall@K:</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Out of all the movies a user would actually like, how many did we successfully recommend in our top K picks.</a:t>
            </a:r>
            <a:endParaRPr lang="en-US" sz="1350" dirty="0"/>
          </a:p>
        </p:txBody>
      </p:sp>
      <p:sp>
        <p:nvSpPr>
          <p:cNvPr id="11" name="Text 8"/>
          <p:cNvSpPr/>
          <p:nvPr/>
        </p:nvSpPr>
        <p:spPr>
          <a:xfrm>
            <a:off x="7536656" y="5407819"/>
            <a:ext cx="6400205" cy="56078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MAP (Mean Average Precision):</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A single score that shows how good we are at putting the best movie recommendations at the top of our list.</a:t>
            </a:r>
            <a:endParaRPr lang="en-US" sz="1350" dirty="0"/>
          </a:p>
        </p:txBody>
      </p:sp>
      <p:sp>
        <p:nvSpPr>
          <p:cNvPr id="12" name="Text 9"/>
          <p:cNvSpPr/>
          <p:nvPr/>
        </p:nvSpPr>
        <p:spPr>
          <a:xfrm>
            <a:off x="7536656" y="6029920"/>
            <a:ext cx="6400205" cy="841177"/>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6E5EF"/>
                </a:solidFill>
                <a:latin typeface="Roboto" pitchFamily="34" charset="0"/>
                <a:ea typeface="Roboto" pitchFamily="34" charset="-122"/>
                <a:cs typeface="Roboto" pitchFamily="34" charset="-120"/>
              </a:rPr>
              <a:t>NDCG (Normalized Discounted Cumulative Gain):</a:t>
            </a:r>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 Measures how well we rank movies, giving us more credit when great recommendations appear early in our list.</a:t>
            </a:r>
            <a:endParaRPr lang="en-US" sz="1350" dirty="0"/>
          </a:p>
        </p:txBody>
      </p:sp>
      <p:sp>
        <p:nvSpPr>
          <p:cNvPr id="13" name="Text 10"/>
          <p:cNvSpPr/>
          <p:nvPr/>
        </p:nvSpPr>
        <p:spPr>
          <a:xfrm>
            <a:off x="7536656" y="7028855"/>
            <a:ext cx="6400205" cy="560784"/>
          </a:xfrm>
          <a:prstGeom prst="rect">
            <a:avLst/>
          </a:prstGeom>
          <a:noFill/>
          <a:ln/>
        </p:spPr>
        <p:txBody>
          <a:bodyPr wrap="square" lIns="0" tIns="0" rIns="0" bIns="0" rtlCol="0" anchor="t"/>
          <a:lstStyle/>
          <a:p>
            <a:pPr algn="l" indent="0" marL="0">
              <a:lnSpc>
                <a:spcPts val="2200"/>
              </a:lnSpc>
              <a:buNone/>
            </a:pPr>
            <a:r>
              <a:rPr lang="en-US" sz="1350" i="1" dirty="0">
                <a:solidFill>
                  <a:srgbClr val="D6E5EF"/>
                </a:solidFill>
                <a:latin typeface="Roboto" pitchFamily="34" charset="0"/>
                <a:ea typeface="Roboto" pitchFamily="34" charset="-122"/>
                <a:cs typeface="Roboto" pitchFamily="34" charset="-120"/>
              </a:rPr>
              <a:t>Higher numbers for Precision@K, Recall@K, MAP, and NDCG mean we're better at suggesting movies users will actually want to watch.</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652826"/>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Key Findings</a:t>
            </a:r>
            <a:endParaRPr lang="en-US" sz="3900" dirty="0"/>
          </a:p>
        </p:txBody>
      </p:sp>
      <p:sp>
        <p:nvSpPr>
          <p:cNvPr id="3" name="Shape 1"/>
          <p:cNvSpPr/>
          <p:nvPr/>
        </p:nvSpPr>
        <p:spPr>
          <a:xfrm>
            <a:off x="793790" y="2669738"/>
            <a:ext cx="4215289" cy="2731175"/>
          </a:xfrm>
          <a:prstGeom prst="roundRect">
            <a:avLst>
              <a:gd name="adj" fmla="val 1090"/>
            </a:avLst>
          </a:prstGeom>
          <a:solidFill>
            <a:srgbClr val="3F4652"/>
          </a:solidFill>
          <a:ln/>
        </p:spPr>
      </p:sp>
      <p:sp>
        <p:nvSpPr>
          <p:cNvPr id="4" name="Text 2"/>
          <p:cNvSpPr/>
          <p:nvPr/>
        </p:nvSpPr>
        <p:spPr>
          <a:xfrm>
            <a:off x="992148" y="2868097"/>
            <a:ext cx="2693194"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Best Performing Model</a:t>
            </a:r>
            <a:endParaRPr lang="en-US" sz="1950" dirty="0"/>
          </a:p>
        </p:txBody>
      </p:sp>
      <p:sp>
        <p:nvSpPr>
          <p:cNvPr id="5" name="Text 3"/>
          <p:cNvSpPr/>
          <p:nvPr/>
        </p:nvSpPr>
        <p:spPr>
          <a:xfrm>
            <a:off x="992148" y="3297317"/>
            <a:ext cx="3818573" cy="190523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SVD collaborative filtering got 80% of top-5 recommendations right, meaning 4 out of 5 movies we suggest are ones users actually want to watch. This model consistently beat other approaches at giving accurate suggestions.</a:t>
            </a:r>
            <a:endParaRPr lang="en-US" sz="1550" dirty="0"/>
          </a:p>
        </p:txBody>
      </p:sp>
      <p:sp>
        <p:nvSpPr>
          <p:cNvPr id="6" name="Shape 4"/>
          <p:cNvSpPr/>
          <p:nvPr/>
        </p:nvSpPr>
        <p:spPr>
          <a:xfrm>
            <a:off x="5207437" y="2669738"/>
            <a:ext cx="4215408" cy="2731175"/>
          </a:xfrm>
          <a:prstGeom prst="roundRect">
            <a:avLst>
              <a:gd name="adj" fmla="val 1090"/>
            </a:avLst>
          </a:prstGeom>
          <a:solidFill>
            <a:srgbClr val="3F4652"/>
          </a:solidFill>
          <a:ln/>
        </p:spPr>
      </p:sp>
      <p:sp>
        <p:nvSpPr>
          <p:cNvPr id="7" name="Text 5"/>
          <p:cNvSpPr/>
          <p:nvPr/>
        </p:nvSpPr>
        <p:spPr>
          <a:xfrm>
            <a:off x="5405795" y="286809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Rating Accuracy</a:t>
            </a:r>
            <a:endParaRPr lang="en-US" sz="1950" dirty="0"/>
          </a:p>
        </p:txBody>
      </p:sp>
      <p:sp>
        <p:nvSpPr>
          <p:cNvPr id="8" name="Text 6"/>
          <p:cNvSpPr/>
          <p:nvPr/>
        </p:nvSpPr>
        <p:spPr>
          <a:xfrm>
            <a:off x="5405795" y="3297317"/>
            <a:ext cx="3818692"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Our best model using SVD achieved an error rate of just 0.94 stars when predicting ratings. This low error means our system is very good at guessing how much users will like movies they haven't seen yet.</a:t>
            </a:r>
            <a:endParaRPr lang="en-US" sz="1550" dirty="0"/>
          </a:p>
        </p:txBody>
      </p:sp>
      <p:sp>
        <p:nvSpPr>
          <p:cNvPr id="9" name="Shape 7"/>
          <p:cNvSpPr/>
          <p:nvPr/>
        </p:nvSpPr>
        <p:spPr>
          <a:xfrm>
            <a:off x="9621203" y="2669738"/>
            <a:ext cx="4215289" cy="2731175"/>
          </a:xfrm>
          <a:prstGeom prst="roundRect">
            <a:avLst>
              <a:gd name="adj" fmla="val 1090"/>
            </a:avLst>
          </a:prstGeom>
          <a:solidFill>
            <a:srgbClr val="3F4652"/>
          </a:solidFill>
          <a:ln/>
        </p:spPr>
      </p:sp>
      <p:sp>
        <p:nvSpPr>
          <p:cNvPr id="10" name="Text 8"/>
          <p:cNvSpPr/>
          <p:nvPr/>
        </p:nvSpPr>
        <p:spPr>
          <a:xfrm>
            <a:off x="9819561" y="286809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Business Benefits</a:t>
            </a:r>
            <a:endParaRPr lang="en-US" sz="1950" dirty="0"/>
          </a:p>
        </p:txBody>
      </p:sp>
      <p:sp>
        <p:nvSpPr>
          <p:cNvPr id="11" name="Text 9"/>
          <p:cNvSpPr/>
          <p:nvPr/>
        </p:nvSpPr>
        <p:spPr>
          <a:xfrm>
            <a:off x="9819561" y="3297317"/>
            <a:ext cx="3818573" cy="190523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Getting recommendations right makes users happier and more engaged. When we consistently suggest movies people want to watch, they trust our system more and use the platform longer, which is great for business.</a:t>
            </a:r>
            <a:endParaRPr lang="en-US" sz="1550" dirty="0"/>
          </a:p>
        </p:txBody>
      </p:sp>
      <p:sp>
        <p:nvSpPr>
          <p:cNvPr id="12" name="Text 10"/>
          <p:cNvSpPr/>
          <p:nvPr/>
        </p:nvSpPr>
        <p:spPr>
          <a:xfrm>
            <a:off x="793790" y="5624155"/>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We tested five different ways to recommend movies: content-based filtering, user-based collaborative filtering, item-based collaborative filtering, SVD, and a hybrid model that combines multiple approaches. We measured how well each one could predict what users would like and suggest good movies.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862"/>
          </a:xfrm>
          <a:prstGeom prst="rect">
            <a:avLst/>
          </a:prstGeom>
        </p:spPr>
      </p:pic>
      <p:sp>
        <p:nvSpPr>
          <p:cNvPr id="3" name="Shape 0"/>
          <p:cNvSpPr/>
          <p:nvPr/>
        </p:nvSpPr>
        <p:spPr>
          <a:xfrm>
            <a:off x="0" y="0"/>
            <a:ext cx="14630400" cy="8231862"/>
          </a:xfrm>
          <a:prstGeom prst="rect">
            <a:avLst/>
          </a:prstGeom>
          <a:solidFill>
            <a:srgbClr val="000000">
              <a:alpha val="80000"/>
            </a:srgbClr>
          </a:solidFill>
          <a:ln/>
        </p:spPr>
      </p:sp>
      <p:sp>
        <p:nvSpPr>
          <p:cNvPr id="4" name="Text 1"/>
          <p:cNvSpPr/>
          <p:nvPr/>
        </p:nvSpPr>
        <p:spPr>
          <a:xfrm>
            <a:off x="750094" y="515660"/>
            <a:ext cx="5653683" cy="586026"/>
          </a:xfrm>
          <a:prstGeom prst="rect">
            <a:avLst/>
          </a:prstGeom>
          <a:noFill/>
          <a:ln/>
        </p:spPr>
        <p:txBody>
          <a:bodyPr wrap="none" lIns="0" tIns="0" rIns="0" bIns="0" rtlCol="0" anchor="t"/>
          <a:lstStyle/>
          <a:p>
            <a:pPr algn="l" indent="0" marL="0">
              <a:lnSpc>
                <a:spcPts val="4600"/>
              </a:lnSpc>
              <a:buNone/>
            </a:pPr>
            <a:r>
              <a:rPr lang="en-US" sz="3650" dirty="0">
                <a:solidFill>
                  <a:srgbClr val="76B9FF"/>
                </a:solidFill>
                <a:latin typeface="Roboto Slab" pitchFamily="34" charset="0"/>
                <a:ea typeface="Roboto Slab" pitchFamily="34" charset="-122"/>
                <a:cs typeface="Roboto Slab" pitchFamily="34" charset="-120"/>
              </a:rPr>
              <a:t>Scalability &amp; Future Work</a:t>
            </a:r>
            <a:endParaRPr lang="en-US" sz="3650" dirty="0"/>
          </a:p>
        </p:txBody>
      </p:sp>
      <p:sp>
        <p:nvSpPr>
          <p:cNvPr id="5" name="Text 2"/>
          <p:cNvSpPr/>
          <p:nvPr/>
        </p:nvSpPr>
        <p:spPr>
          <a:xfrm>
            <a:off x="750094" y="1382911"/>
            <a:ext cx="13130213" cy="300038"/>
          </a:xfrm>
          <a:prstGeom prst="rect">
            <a:avLst/>
          </a:prstGeom>
          <a:noFill/>
          <a:ln/>
        </p:spPr>
        <p:txBody>
          <a:bodyPr wrap="non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Our system is built to handle lots of users and keep getting better. We focused on making it work well now and grow easily in the future.</a:t>
            </a:r>
            <a:endParaRPr lang="en-US" sz="1450" dirty="0"/>
          </a:p>
        </p:txBody>
      </p:sp>
      <p:sp>
        <p:nvSpPr>
          <p:cNvPr id="6" name="Text 3"/>
          <p:cNvSpPr/>
          <p:nvPr/>
        </p:nvSpPr>
        <p:spPr>
          <a:xfrm>
            <a:off x="750094" y="1964174"/>
            <a:ext cx="2812971" cy="351592"/>
          </a:xfrm>
          <a:prstGeom prst="rect">
            <a:avLst/>
          </a:prstGeom>
          <a:noFill/>
          <a:ln/>
        </p:spPr>
        <p:txBody>
          <a:bodyPr wrap="none" lIns="0" tIns="0" rIns="0" bIns="0" rtlCol="0" anchor="t"/>
          <a:lstStyle/>
          <a:p>
            <a:pPr algn="l"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Current Scalability</a:t>
            </a:r>
            <a:endParaRPr lang="en-US" sz="2200" dirty="0"/>
          </a:p>
        </p:txBody>
      </p:sp>
      <p:sp>
        <p:nvSpPr>
          <p:cNvPr id="7" name="Text 4"/>
          <p:cNvSpPr/>
          <p:nvPr/>
        </p:nvSpPr>
        <p:spPr>
          <a:xfrm>
            <a:off x="750094" y="2596991"/>
            <a:ext cx="13130213" cy="600075"/>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D6E5EF"/>
                </a:solidFill>
                <a:latin typeface="Roboto" pitchFamily="34" charset="0"/>
                <a:ea typeface="Roboto" pitchFamily="34" charset="-122"/>
                <a:cs typeface="Roboto" pitchFamily="34" charset="-120"/>
              </a:rPr>
              <a:t>Our system can handle hundreds of thousands of users and movies. It's built to work with big datasets and lots of people using it at the same time without slowing down.</a:t>
            </a:r>
            <a:endParaRPr lang="en-US" sz="1450" dirty="0"/>
          </a:p>
        </p:txBody>
      </p:sp>
      <p:sp>
        <p:nvSpPr>
          <p:cNvPr id="8" name="Text 5"/>
          <p:cNvSpPr/>
          <p:nvPr/>
        </p:nvSpPr>
        <p:spPr>
          <a:xfrm>
            <a:off x="750094" y="3262670"/>
            <a:ext cx="13130213" cy="300038"/>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D6E5EF"/>
                </a:solidFill>
                <a:latin typeface="Roboto" pitchFamily="34" charset="0"/>
                <a:ea typeface="Roboto" pitchFamily="34" charset="-122"/>
                <a:cs typeface="Roboto" pitchFamily="34" charset="-120"/>
              </a:rPr>
              <a:t>It uses smart calculations to find the best recommendations quickly. This means you get suggestions right away, not after waiting around.</a:t>
            </a:r>
            <a:endParaRPr lang="en-US" sz="1450" dirty="0"/>
          </a:p>
        </p:txBody>
      </p:sp>
      <p:sp>
        <p:nvSpPr>
          <p:cNvPr id="9" name="Text 6"/>
          <p:cNvSpPr/>
          <p:nvPr/>
        </p:nvSpPr>
        <p:spPr>
          <a:xfrm>
            <a:off x="750094" y="3628311"/>
            <a:ext cx="13130213" cy="300038"/>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D6E5EF"/>
                </a:solidFill>
                <a:latin typeface="Roboto" pitchFamily="34" charset="0"/>
                <a:ea typeface="Roboto" pitchFamily="34" charset="-122"/>
                <a:cs typeface="Roboto" pitchFamily="34" charset="-120"/>
              </a:rPr>
              <a:t>The technology is designed to grow as more people use it. We can easily add more power when we need it to keep everything running smoothly.</a:t>
            </a:r>
            <a:endParaRPr lang="en-US" sz="1450" dirty="0"/>
          </a:p>
        </p:txBody>
      </p:sp>
      <p:sp>
        <p:nvSpPr>
          <p:cNvPr id="10" name="Text 7"/>
          <p:cNvSpPr/>
          <p:nvPr/>
        </p:nvSpPr>
        <p:spPr>
          <a:xfrm>
            <a:off x="750094" y="4209574"/>
            <a:ext cx="2954060" cy="351592"/>
          </a:xfrm>
          <a:prstGeom prst="rect">
            <a:avLst/>
          </a:prstGeom>
          <a:noFill/>
          <a:ln/>
        </p:spPr>
        <p:txBody>
          <a:bodyPr wrap="none" lIns="0" tIns="0" rIns="0" bIns="0" rtlCol="0" anchor="t"/>
          <a:lstStyle/>
          <a:p>
            <a:pPr algn="l"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Future Enhancements</a:t>
            </a:r>
            <a:endParaRPr lang="en-US" sz="2200" dirty="0"/>
          </a:p>
        </p:txBody>
      </p:sp>
      <p:sp>
        <p:nvSpPr>
          <p:cNvPr id="11" name="Shape 8"/>
          <p:cNvSpPr/>
          <p:nvPr/>
        </p:nvSpPr>
        <p:spPr>
          <a:xfrm>
            <a:off x="750094" y="4842391"/>
            <a:ext cx="4251722" cy="2873812"/>
          </a:xfrm>
          <a:prstGeom prst="roundRect">
            <a:avLst>
              <a:gd name="adj" fmla="val 979"/>
            </a:avLst>
          </a:prstGeom>
          <a:solidFill>
            <a:srgbClr val="3F4652"/>
          </a:solidFill>
          <a:ln/>
        </p:spPr>
      </p:sp>
      <p:sp>
        <p:nvSpPr>
          <p:cNvPr id="12" name="Text 9"/>
          <p:cNvSpPr/>
          <p:nvPr/>
        </p:nvSpPr>
        <p:spPr>
          <a:xfrm>
            <a:off x="937617" y="5029914"/>
            <a:ext cx="3504248" cy="293013"/>
          </a:xfrm>
          <a:prstGeom prst="rect">
            <a:avLst/>
          </a:prstGeom>
          <a:noFill/>
          <a:ln/>
        </p:spPr>
        <p:txBody>
          <a:bodyPr wrap="none" lIns="0" tIns="0" rIns="0" bIns="0" rtlCol="0" anchor="t"/>
          <a:lstStyle/>
          <a:p>
            <a:pPr algn="l" indent="0" marL="0">
              <a:lnSpc>
                <a:spcPts val="2300"/>
              </a:lnSpc>
              <a:buNone/>
            </a:pPr>
            <a:r>
              <a:rPr lang="en-US" sz="1800" dirty="0">
                <a:solidFill>
                  <a:srgbClr val="D6E5EF"/>
                </a:solidFill>
                <a:latin typeface="Roboto Slab" pitchFamily="34" charset="0"/>
                <a:ea typeface="Roboto Slab" pitchFamily="34" charset="-122"/>
                <a:cs typeface="Roboto Slab" pitchFamily="34" charset="-120"/>
              </a:rPr>
              <a:t>Smarter Recommendations (AI)</a:t>
            </a:r>
            <a:endParaRPr lang="en-US" sz="1800" dirty="0"/>
          </a:p>
        </p:txBody>
      </p:sp>
      <p:sp>
        <p:nvSpPr>
          <p:cNvPr id="13" name="Text 10"/>
          <p:cNvSpPr/>
          <p:nvPr/>
        </p:nvSpPr>
        <p:spPr>
          <a:xfrm>
            <a:off x="937617" y="5435441"/>
            <a:ext cx="3876675" cy="1800225"/>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We'll use advanced AI like neural networks to understand what you like even better. These smart systems can find complex patterns in how people rate movies, making our suggestions much more accurate and personalized.</a:t>
            </a:r>
            <a:endParaRPr lang="en-US" sz="1450" dirty="0"/>
          </a:p>
        </p:txBody>
      </p:sp>
      <p:sp>
        <p:nvSpPr>
          <p:cNvPr id="14" name="Shape 11"/>
          <p:cNvSpPr/>
          <p:nvPr/>
        </p:nvSpPr>
        <p:spPr>
          <a:xfrm>
            <a:off x="5189339" y="4842391"/>
            <a:ext cx="4251722" cy="2873812"/>
          </a:xfrm>
          <a:prstGeom prst="roundRect">
            <a:avLst>
              <a:gd name="adj" fmla="val 979"/>
            </a:avLst>
          </a:prstGeom>
          <a:solidFill>
            <a:srgbClr val="3F4652"/>
          </a:solidFill>
          <a:ln/>
        </p:spPr>
      </p:sp>
      <p:sp>
        <p:nvSpPr>
          <p:cNvPr id="15" name="Text 12"/>
          <p:cNvSpPr/>
          <p:nvPr/>
        </p:nvSpPr>
        <p:spPr>
          <a:xfrm>
            <a:off x="5376863" y="5029914"/>
            <a:ext cx="3876675" cy="586026"/>
          </a:xfrm>
          <a:prstGeom prst="rect">
            <a:avLst/>
          </a:prstGeom>
          <a:noFill/>
          <a:ln/>
        </p:spPr>
        <p:txBody>
          <a:bodyPr wrap="square" lIns="0" tIns="0" rIns="0" bIns="0" rtlCol="0" anchor="t"/>
          <a:lstStyle/>
          <a:p>
            <a:pPr algn="l" indent="0" marL="0">
              <a:lnSpc>
                <a:spcPts val="2300"/>
              </a:lnSpc>
              <a:buNone/>
            </a:pPr>
            <a:r>
              <a:rPr lang="en-US" sz="1800" dirty="0">
                <a:solidFill>
                  <a:srgbClr val="D6E5EF"/>
                </a:solidFill>
                <a:latin typeface="Roboto Slab" pitchFamily="34" charset="0"/>
                <a:ea typeface="Roboto Slab" pitchFamily="34" charset="-122"/>
                <a:cs typeface="Roboto Slab" pitchFamily="34" charset="-120"/>
              </a:rPr>
              <a:t>Recommendations that Understand You</a:t>
            </a:r>
            <a:endParaRPr lang="en-US" sz="1800" dirty="0"/>
          </a:p>
        </p:txBody>
      </p:sp>
      <p:sp>
        <p:nvSpPr>
          <p:cNvPr id="16" name="Text 13"/>
          <p:cNvSpPr/>
          <p:nvPr/>
        </p:nvSpPr>
        <p:spPr>
          <a:xfrm>
            <a:off x="5376863" y="5728454"/>
            <a:ext cx="3876675" cy="1800225"/>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We'll look at things like when you usually watch movies, what you watched recently, and your personal preferences to suggest the perfect movie for right now. This means better recommendations that fit your mood and situation.</a:t>
            </a:r>
            <a:endParaRPr lang="en-US" sz="1450" dirty="0"/>
          </a:p>
        </p:txBody>
      </p:sp>
      <p:sp>
        <p:nvSpPr>
          <p:cNvPr id="17" name="Shape 14"/>
          <p:cNvSpPr/>
          <p:nvPr/>
        </p:nvSpPr>
        <p:spPr>
          <a:xfrm>
            <a:off x="9628584" y="4842391"/>
            <a:ext cx="4251722" cy="2873812"/>
          </a:xfrm>
          <a:prstGeom prst="roundRect">
            <a:avLst>
              <a:gd name="adj" fmla="val 979"/>
            </a:avLst>
          </a:prstGeom>
          <a:solidFill>
            <a:srgbClr val="3F4652"/>
          </a:solidFill>
          <a:ln/>
        </p:spPr>
      </p:sp>
      <p:sp>
        <p:nvSpPr>
          <p:cNvPr id="18" name="Text 15"/>
          <p:cNvSpPr/>
          <p:nvPr/>
        </p:nvSpPr>
        <p:spPr>
          <a:xfrm>
            <a:off x="9816108" y="5029914"/>
            <a:ext cx="3876675" cy="586026"/>
          </a:xfrm>
          <a:prstGeom prst="rect">
            <a:avLst/>
          </a:prstGeom>
          <a:noFill/>
          <a:ln/>
        </p:spPr>
        <p:txBody>
          <a:bodyPr wrap="square" lIns="0" tIns="0" rIns="0" bIns="0" rtlCol="0" anchor="t"/>
          <a:lstStyle/>
          <a:p>
            <a:pPr algn="l" indent="0" marL="0">
              <a:lnSpc>
                <a:spcPts val="2300"/>
              </a:lnSpc>
              <a:buNone/>
            </a:pPr>
            <a:r>
              <a:rPr lang="en-US" sz="1800" dirty="0">
                <a:solidFill>
                  <a:srgbClr val="D6E5EF"/>
                </a:solidFill>
                <a:latin typeface="Roboto Slab" pitchFamily="34" charset="0"/>
                <a:ea typeface="Roboto Slab" pitchFamily="34" charset="-122"/>
                <a:cs typeface="Roboto Slab" pitchFamily="34" charset="-120"/>
              </a:rPr>
              <a:t>Fairer &amp; More Diverse Recommendations</a:t>
            </a:r>
            <a:endParaRPr lang="en-US" sz="1800" dirty="0"/>
          </a:p>
        </p:txBody>
      </p:sp>
      <p:sp>
        <p:nvSpPr>
          <p:cNvPr id="19" name="Text 16"/>
          <p:cNvSpPr/>
          <p:nvPr/>
        </p:nvSpPr>
        <p:spPr>
          <a:xfrm>
            <a:off x="9816108" y="5728454"/>
            <a:ext cx="3876675" cy="1800225"/>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We'll make sure our recommendations are varied and fair for everyone. This means showing you different types of movies, not just similar ones, and making sure all users get good suggestions regardless of their background.</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48070" y="514350"/>
            <a:ext cx="7165062" cy="584359"/>
          </a:xfrm>
          <a:prstGeom prst="rect">
            <a:avLst/>
          </a:prstGeom>
          <a:noFill/>
          <a:ln/>
        </p:spPr>
        <p:txBody>
          <a:bodyPr wrap="none" lIns="0" tIns="0" rIns="0" bIns="0" rtlCol="0" anchor="t"/>
          <a:lstStyle/>
          <a:p>
            <a:pPr algn="l" indent="0" marL="0">
              <a:lnSpc>
                <a:spcPts val="4600"/>
              </a:lnSpc>
              <a:buNone/>
            </a:pPr>
            <a:r>
              <a:rPr lang="en-US" sz="3650" dirty="0">
                <a:solidFill>
                  <a:srgbClr val="76B9FF"/>
                </a:solidFill>
                <a:latin typeface="Roboto Slab" pitchFamily="34" charset="0"/>
                <a:ea typeface="Roboto Slab" pitchFamily="34" charset="-122"/>
                <a:cs typeface="Roboto Slab" pitchFamily="34" charset="-120"/>
              </a:rPr>
              <a:t>Top Recommendations Example</a:t>
            </a:r>
            <a:endParaRPr lang="en-US" sz="3650" dirty="0"/>
          </a:p>
        </p:txBody>
      </p:sp>
      <p:pic>
        <p:nvPicPr>
          <p:cNvPr id="3" name="Image 0" descr="preencoded.png">    </p:cNvPr>
          <p:cNvPicPr>
            <a:picLocks noChangeAspect="1"/>
          </p:cNvPicPr>
          <p:nvPr/>
        </p:nvPicPr>
        <p:blipFill>
          <a:blip r:embed="rId1"/>
          <a:stretch>
            <a:fillRect/>
          </a:stretch>
        </p:blipFill>
        <p:spPr>
          <a:xfrm>
            <a:off x="748070" y="1589603"/>
            <a:ext cx="6339007" cy="6339007"/>
          </a:xfrm>
          <a:prstGeom prst="rect">
            <a:avLst/>
          </a:prstGeom>
        </p:spPr>
      </p:pic>
      <p:sp>
        <p:nvSpPr>
          <p:cNvPr id="4" name="Text 1"/>
          <p:cNvSpPr/>
          <p:nvPr/>
        </p:nvSpPr>
        <p:spPr>
          <a:xfrm>
            <a:off x="7550944" y="1566148"/>
            <a:ext cx="3479125" cy="350639"/>
          </a:xfrm>
          <a:prstGeom prst="rect">
            <a:avLst/>
          </a:prstGeom>
          <a:noFill/>
          <a:ln/>
        </p:spPr>
        <p:txBody>
          <a:bodyPr wrap="none" lIns="0" tIns="0" rIns="0" bIns="0" rtlCol="0" anchor="t"/>
          <a:lstStyle/>
          <a:p>
            <a:pPr algn="l"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Sample User: MovieBuff42</a:t>
            </a:r>
            <a:endParaRPr lang="en-US" sz="2200" dirty="0"/>
          </a:p>
        </p:txBody>
      </p:sp>
      <p:sp>
        <p:nvSpPr>
          <p:cNvPr id="5" name="Text 2"/>
          <p:cNvSpPr/>
          <p:nvPr/>
        </p:nvSpPr>
        <p:spPr>
          <a:xfrm>
            <a:off x="7550944" y="2103715"/>
            <a:ext cx="6339007" cy="299204"/>
          </a:xfrm>
          <a:prstGeom prst="rect">
            <a:avLst/>
          </a:prstGeom>
          <a:noFill/>
          <a:ln/>
        </p:spPr>
        <p:txBody>
          <a:bodyPr wrap="non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Based on this user's rating history, our SVD model recommended:</a:t>
            </a:r>
            <a:endParaRPr lang="en-US" sz="1450" dirty="0"/>
          </a:p>
        </p:txBody>
      </p:sp>
      <p:sp>
        <p:nvSpPr>
          <p:cNvPr id="6" name="Text 3"/>
          <p:cNvSpPr/>
          <p:nvPr/>
        </p:nvSpPr>
        <p:spPr>
          <a:xfrm>
            <a:off x="7550944" y="2571155"/>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1"/>
            </a:pPr>
            <a:r>
              <a:rPr lang="en-US" sz="1450" b="1" dirty="0">
                <a:solidFill>
                  <a:srgbClr val="D6E5EF"/>
                </a:solidFill>
                <a:latin typeface="Roboto" pitchFamily="34" charset="0"/>
                <a:ea typeface="Roboto" pitchFamily="34" charset="-122"/>
                <a:cs typeface="Roboto" pitchFamily="34" charset="-120"/>
              </a:rPr>
              <a:t>The Shawshank Redemption</a:t>
            </a:r>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 - User rated 5 stars ✓</a:t>
            </a:r>
            <a:endParaRPr lang="en-US" sz="1450" dirty="0"/>
          </a:p>
        </p:txBody>
      </p:sp>
      <p:sp>
        <p:nvSpPr>
          <p:cNvPr id="7" name="Text 4"/>
          <p:cNvSpPr/>
          <p:nvPr/>
        </p:nvSpPr>
        <p:spPr>
          <a:xfrm>
            <a:off x="7550944" y="2935724"/>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2"/>
            </a:pPr>
            <a:r>
              <a:rPr lang="en-US" sz="1450" b="1" dirty="0">
                <a:solidFill>
                  <a:srgbClr val="D6E5EF"/>
                </a:solidFill>
                <a:latin typeface="Roboto" pitchFamily="34" charset="0"/>
                <a:ea typeface="Roboto" pitchFamily="34" charset="-122"/>
                <a:cs typeface="Roboto" pitchFamily="34" charset="-120"/>
              </a:rPr>
              <a:t>Pulp Fiction</a:t>
            </a:r>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 - User rated 4.5 stars ✓</a:t>
            </a:r>
            <a:endParaRPr lang="en-US" sz="1450" dirty="0"/>
          </a:p>
        </p:txBody>
      </p:sp>
      <p:sp>
        <p:nvSpPr>
          <p:cNvPr id="8" name="Text 5"/>
          <p:cNvSpPr/>
          <p:nvPr/>
        </p:nvSpPr>
        <p:spPr>
          <a:xfrm>
            <a:off x="7550944" y="3300293"/>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3"/>
            </a:pPr>
            <a:r>
              <a:rPr lang="en-US" sz="1450" b="1" dirty="0">
                <a:solidFill>
                  <a:srgbClr val="D6E5EF"/>
                </a:solidFill>
                <a:latin typeface="Roboto" pitchFamily="34" charset="0"/>
                <a:ea typeface="Roboto" pitchFamily="34" charset="-122"/>
                <a:cs typeface="Roboto" pitchFamily="34" charset="-120"/>
              </a:rPr>
              <a:t>The Dark Knight</a:t>
            </a:r>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 - User rated 5 stars ✓</a:t>
            </a:r>
            <a:endParaRPr lang="en-US" sz="1450" dirty="0"/>
          </a:p>
        </p:txBody>
      </p:sp>
      <p:sp>
        <p:nvSpPr>
          <p:cNvPr id="9" name="Text 6"/>
          <p:cNvSpPr/>
          <p:nvPr/>
        </p:nvSpPr>
        <p:spPr>
          <a:xfrm>
            <a:off x="7550944" y="3664863"/>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4"/>
            </a:pPr>
            <a:r>
              <a:rPr lang="en-US" sz="1450" b="1" dirty="0">
                <a:solidFill>
                  <a:srgbClr val="D6E5EF"/>
                </a:solidFill>
                <a:latin typeface="Roboto" pitchFamily="34" charset="0"/>
                <a:ea typeface="Roboto" pitchFamily="34" charset="-122"/>
                <a:cs typeface="Roboto" pitchFamily="34" charset="-120"/>
              </a:rPr>
              <a:t>Fight Club</a:t>
            </a:r>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 - User rated 4 stars ✓</a:t>
            </a:r>
            <a:endParaRPr lang="en-US" sz="1450" dirty="0"/>
          </a:p>
        </p:txBody>
      </p:sp>
      <p:sp>
        <p:nvSpPr>
          <p:cNvPr id="10" name="Text 7"/>
          <p:cNvSpPr/>
          <p:nvPr/>
        </p:nvSpPr>
        <p:spPr>
          <a:xfrm>
            <a:off x="7550944" y="4029432"/>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5"/>
            </a:pPr>
            <a:r>
              <a:rPr lang="en-US" sz="1450" b="1" dirty="0">
                <a:solidFill>
                  <a:srgbClr val="D6E5EF"/>
                </a:solidFill>
                <a:latin typeface="Roboto" pitchFamily="34" charset="0"/>
                <a:ea typeface="Roboto" pitchFamily="34" charset="-122"/>
                <a:cs typeface="Roboto" pitchFamily="34" charset="-120"/>
              </a:rPr>
              <a:t>Inception</a:t>
            </a:r>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 - User did not rate ✗</a:t>
            </a:r>
            <a:endParaRPr lang="en-US" sz="1450" dirty="0"/>
          </a:p>
        </p:txBody>
      </p:sp>
      <p:sp>
        <p:nvSpPr>
          <p:cNvPr id="11" name="Text 8"/>
          <p:cNvSpPr/>
          <p:nvPr/>
        </p:nvSpPr>
        <p:spPr>
          <a:xfrm>
            <a:off x="7550944" y="4496872"/>
            <a:ext cx="6339007" cy="299204"/>
          </a:xfrm>
          <a:prstGeom prst="rect">
            <a:avLst/>
          </a:prstGeom>
          <a:noFill/>
          <a:ln/>
        </p:spPr>
        <p:txBody>
          <a:bodyPr wrap="non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Result: 4 out of 5 recommendations (80%) were positively rated by the user</a:t>
            </a:r>
            <a:endParaRPr lang="en-US" sz="1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886182"/>
            <a:ext cx="7129582"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Production Recommendations</a:t>
            </a:r>
            <a:endParaRPr lang="en-US" sz="3900" dirty="0"/>
          </a:p>
        </p:txBody>
      </p:sp>
      <p:sp>
        <p:nvSpPr>
          <p:cNvPr id="3" name="Shape 1"/>
          <p:cNvSpPr/>
          <p:nvPr/>
        </p:nvSpPr>
        <p:spPr>
          <a:xfrm>
            <a:off x="7303770" y="1903095"/>
            <a:ext cx="22860" cy="4899422"/>
          </a:xfrm>
          <a:prstGeom prst="roundRect">
            <a:avLst>
              <a:gd name="adj" fmla="val 130232"/>
            </a:avLst>
          </a:prstGeom>
          <a:solidFill>
            <a:srgbClr val="585F6B"/>
          </a:solidFill>
          <a:ln/>
        </p:spPr>
      </p:sp>
      <p:sp>
        <p:nvSpPr>
          <p:cNvPr id="4" name="Shape 2"/>
          <p:cNvSpPr/>
          <p:nvPr/>
        </p:nvSpPr>
        <p:spPr>
          <a:xfrm>
            <a:off x="6519505" y="2114907"/>
            <a:ext cx="595313" cy="22860"/>
          </a:xfrm>
          <a:prstGeom prst="roundRect">
            <a:avLst>
              <a:gd name="adj" fmla="val 130232"/>
            </a:avLst>
          </a:prstGeom>
          <a:solidFill>
            <a:srgbClr val="585F6B"/>
          </a:solidFill>
          <a:ln/>
        </p:spPr>
      </p:sp>
      <p:sp>
        <p:nvSpPr>
          <p:cNvPr id="5" name="Shape 3"/>
          <p:cNvSpPr/>
          <p:nvPr/>
        </p:nvSpPr>
        <p:spPr>
          <a:xfrm>
            <a:off x="7091958" y="1903095"/>
            <a:ext cx="446484" cy="446484"/>
          </a:xfrm>
          <a:prstGeom prst="roundRect">
            <a:avLst>
              <a:gd name="adj" fmla="val 6668"/>
            </a:avLst>
          </a:prstGeom>
          <a:solidFill>
            <a:srgbClr val="3F4652"/>
          </a:solidFill>
          <a:ln/>
        </p:spPr>
      </p:sp>
      <p:sp>
        <p:nvSpPr>
          <p:cNvPr id="6" name="Text 4"/>
          <p:cNvSpPr/>
          <p:nvPr/>
        </p:nvSpPr>
        <p:spPr>
          <a:xfrm>
            <a:off x="7166372" y="1940302"/>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1</a:t>
            </a:r>
            <a:endParaRPr lang="en-US" sz="2300" dirty="0"/>
          </a:p>
        </p:txBody>
      </p:sp>
      <p:sp>
        <p:nvSpPr>
          <p:cNvPr id="7" name="Text 5"/>
          <p:cNvSpPr/>
          <p:nvPr/>
        </p:nvSpPr>
        <p:spPr>
          <a:xfrm>
            <a:off x="2629019" y="1971318"/>
            <a:ext cx="3693914" cy="310158"/>
          </a:xfrm>
          <a:prstGeom prst="rect">
            <a:avLst/>
          </a:prstGeom>
          <a:noFill/>
          <a:ln/>
        </p:spPr>
        <p:txBody>
          <a:bodyPr wrap="none" lIns="0" tIns="0" rIns="0" bIns="0" rtlCol="0" anchor="t"/>
          <a:lstStyle/>
          <a:p>
            <a:pPr algn="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Main Recommendation System</a:t>
            </a:r>
            <a:endParaRPr lang="en-US" sz="1950" dirty="0"/>
          </a:p>
        </p:txBody>
      </p:sp>
      <p:sp>
        <p:nvSpPr>
          <p:cNvPr id="8" name="Text 6"/>
          <p:cNvSpPr/>
          <p:nvPr/>
        </p:nvSpPr>
        <p:spPr>
          <a:xfrm>
            <a:off x="793790" y="2400538"/>
            <a:ext cx="5529143" cy="635079"/>
          </a:xfrm>
          <a:prstGeom prst="rect">
            <a:avLst/>
          </a:prstGeom>
          <a:noFill/>
          <a:ln/>
        </p:spPr>
        <p:txBody>
          <a:bodyPr wrap="square" lIns="0" tIns="0" rIns="0" bIns="0" rtlCol="0" anchor="t"/>
          <a:lstStyle/>
          <a:p>
            <a:pPr algn="r" indent="0" marL="0">
              <a:lnSpc>
                <a:spcPts val="2500"/>
              </a:lnSpc>
              <a:buNone/>
            </a:pPr>
            <a:r>
              <a:rPr lang="en-US" sz="1550" dirty="0">
                <a:solidFill>
                  <a:srgbClr val="D6E5EF"/>
                </a:solidFill>
                <a:latin typeface="Roboto" pitchFamily="34" charset="0"/>
                <a:ea typeface="Roboto" pitchFamily="34" charset="-122"/>
                <a:cs typeface="Roboto" pitchFamily="34" charset="-120"/>
              </a:rPr>
              <a:t>Use our accurate system to give personalized movie suggestions to users who have already rated movies.</a:t>
            </a:r>
            <a:endParaRPr lang="en-US" sz="1550" dirty="0"/>
          </a:p>
        </p:txBody>
      </p:sp>
      <p:sp>
        <p:nvSpPr>
          <p:cNvPr id="9" name="Shape 7"/>
          <p:cNvSpPr/>
          <p:nvPr/>
        </p:nvSpPr>
        <p:spPr>
          <a:xfrm>
            <a:off x="7515582" y="3305532"/>
            <a:ext cx="595313" cy="22860"/>
          </a:xfrm>
          <a:prstGeom prst="roundRect">
            <a:avLst>
              <a:gd name="adj" fmla="val 130232"/>
            </a:avLst>
          </a:prstGeom>
          <a:solidFill>
            <a:srgbClr val="585F6B"/>
          </a:solidFill>
          <a:ln/>
        </p:spPr>
      </p:sp>
      <p:sp>
        <p:nvSpPr>
          <p:cNvPr id="10" name="Shape 8"/>
          <p:cNvSpPr/>
          <p:nvPr/>
        </p:nvSpPr>
        <p:spPr>
          <a:xfrm>
            <a:off x="7091958" y="3093720"/>
            <a:ext cx="446484" cy="446484"/>
          </a:xfrm>
          <a:prstGeom prst="roundRect">
            <a:avLst>
              <a:gd name="adj" fmla="val 6668"/>
            </a:avLst>
          </a:prstGeom>
          <a:solidFill>
            <a:srgbClr val="3F4652"/>
          </a:solidFill>
          <a:ln/>
        </p:spPr>
      </p:sp>
      <p:sp>
        <p:nvSpPr>
          <p:cNvPr id="11" name="Text 9"/>
          <p:cNvSpPr/>
          <p:nvPr/>
        </p:nvSpPr>
        <p:spPr>
          <a:xfrm>
            <a:off x="7166372" y="3130927"/>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2</a:t>
            </a:r>
            <a:endParaRPr lang="en-US" sz="2300" dirty="0"/>
          </a:p>
        </p:txBody>
      </p:sp>
      <p:sp>
        <p:nvSpPr>
          <p:cNvPr id="12" name="Text 10"/>
          <p:cNvSpPr/>
          <p:nvPr/>
        </p:nvSpPr>
        <p:spPr>
          <a:xfrm>
            <a:off x="8307467" y="3161943"/>
            <a:ext cx="3388638"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Help for New Users &amp; Movies</a:t>
            </a:r>
            <a:endParaRPr lang="en-US" sz="1950" dirty="0"/>
          </a:p>
        </p:txBody>
      </p:sp>
      <p:sp>
        <p:nvSpPr>
          <p:cNvPr id="13" name="Text 11"/>
          <p:cNvSpPr/>
          <p:nvPr/>
        </p:nvSpPr>
        <p:spPr>
          <a:xfrm>
            <a:off x="8307467" y="3591163"/>
            <a:ext cx="5529143"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Use a smart model that can recommend movies to new users and suggest brand new movies, even when we don't have much information about them yet.</a:t>
            </a:r>
            <a:endParaRPr lang="en-US" sz="1550" dirty="0"/>
          </a:p>
        </p:txBody>
      </p:sp>
      <p:sp>
        <p:nvSpPr>
          <p:cNvPr id="14" name="Shape 12"/>
          <p:cNvSpPr/>
          <p:nvPr/>
        </p:nvSpPr>
        <p:spPr>
          <a:xfrm>
            <a:off x="6519505" y="4331851"/>
            <a:ext cx="595313" cy="22860"/>
          </a:xfrm>
          <a:prstGeom prst="roundRect">
            <a:avLst>
              <a:gd name="adj" fmla="val 130232"/>
            </a:avLst>
          </a:prstGeom>
          <a:solidFill>
            <a:srgbClr val="585F6B"/>
          </a:solidFill>
          <a:ln/>
        </p:spPr>
      </p:sp>
      <p:sp>
        <p:nvSpPr>
          <p:cNvPr id="15" name="Shape 13"/>
          <p:cNvSpPr/>
          <p:nvPr/>
        </p:nvSpPr>
        <p:spPr>
          <a:xfrm>
            <a:off x="7091958" y="4120039"/>
            <a:ext cx="446484" cy="446484"/>
          </a:xfrm>
          <a:prstGeom prst="roundRect">
            <a:avLst>
              <a:gd name="adj" fmla="val 6668"/>
            </a:avLst>
          </a:prstGeom>
          <a:solidFill>
            <a:srgbClr val="3F4652"/>
          </a:solidFill>
          <a:ln/>
        </p:spPr>
      </p:sp>
      <p:sp>
        <p:nvSpPr>
          <p:cNvPr id="16" name="Text 14"/>
          <p:cNvSpPr/>
          <p:nvPr/>
        </p:nvSpPr>
        <p:spPr>
          <a:xfrm>
            <a:off x="7166372" y="4157246"/>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3</a:t>
            </a:r>
            <a:endParaRPr lang="en-US" sz="2300" dirty="0"/>
          </a:p>
        </p:txBody>
      </p:sp>
      <p:sp>
        <p:nvSpPr>
          <p:cNvPr id="17" name="Text 15"/>
          <p:cNvSpPr/>
          <p:nvPr/>
        </p:nvSpPr>
        <p:spPr>
          <a:xfrm>
            <a:off x="3642003" y="4188262"/>
            <a:ext cx="2680930" cy="310158"/>
          </a:xfrm>
          <a:prstGeom prst="rect">
            <a:avLst/>
          </a:prstGeom>
          <a:noFill/>
          <a:ln/>
        </p:spPr>
        <p:txBody>
          <a:bodyPr wrap="none" lIns="0" tIns="0" rIns="0" bIns="0" rtlCol="0" anchor="t"/>
          <a:lstStyle/>
          <a:p>
            <a:pPr algn="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Slow Launch &amp; Testing</a:t>
            </a:r>
            <a:endParaRPr lang="en-US" sz="1950" dirty="0"/>
          </a:p>
        </p:txBody>
      </p:sp>
      <p:sp>
        <p:nvSpPr>
          <p:cNvPr id="18" name="Text 16"/>
          <p:cNvSpPr/>
          <p:nvPr/>
        </p:nvSpPr>
        <p:spPr>
          <a:xfrm>
            <a:off x="793790" y="4617482"/>
            <a:ext cx="5529143" cy="635079"/>
          </a:xfrm>
          <a:prstGeom prst="rect">
            <a:avLst/>
          </a:prstGeom>
          <a:noFill/>
          <a:ln/>
        </p:spPr>
        <p:txBody>
          <a:bodyPr wrap="square" lIns="0" tIns="0" rIns="0" bIns="0" rtlCol="0" anchor="t"/>
          <a:lstStyle/>
          <a:p>
            <a:pPr algn="r" indent="0" marL="0">
              <a:lnSpc>
                <a:spcPts val="2500"/>
              </a:lnSpc>
              <a:buNone/>
            </a:pPr>
            <a:r>
              <a:rPr lang="en-US" sz="1550" dirty="0">
                <a:solidFill>
                  <a:srgbClr val="D6E5EF"/>
                </a:solidFill>
                <a:latin typeface="Roboto" pitchFamily="34" charset="0"/>
                <a:ea typeface="Roboto" pitchFamily="34" charset="-122"/>
                <a:cs typeface="Roboto" pitchFamily="34" charset="-120"/>
              </a:rPr>
              <a:t>Roll out the system gradually and test it with some users to see how much better it works compared to what we have now.</a:t>
            </a:r>
            <a:endParaRPr lang="en-US" sz="1550" dirty="0"/>
          </a:p>
        </p:txBody>
      </p:sp>
      <p:sp>
        <p:nvSpPr>
          <p:cNvPr id="19" name="Shape 17"/>
          <p:cNvSpPr/>
          <p:nvPr/>
        </p:nvSpPr>
        <p:spPr>
          <a:xfrm>
            <a:off x="7515582" y="5358289"/>
            <a:ext cx="595313" cy="22860"/>
          </a:xfrm>
          <a:prstGeom prst="roundRect">
            <a:avLst>
              <a:gd name="adj" fmla="val 130232"/>
            </a:avLst>
          </a:prstGeom>
          <a:solidFill>
            <a:srgbClr val="585F6B"/>
          </a:solidFill>
          <a:ln/>
        </p:spPr>
      </p:sp>
      <p:sp>
        <p:nvSpPr>
          <p:cNvPr id="20" name="Shape 18"/>
          <p:cNvSpPr/>
          <p:nvPr/>
        </p:nvSpPr>
        <p:spPr>
          <a:xfrm>
            <a:off x="7091958" y="5146477"/>
            <a:ext cx="446484" cy="446484"/>
          </a:xfrm>
          <a:prstGeom prst="roundRect">
            <a:avLst>
              <a:gd name="adj" fmla="val 6668"/>
            </a:avLst>
          </a:prstGeom>
          <a:solidFill>
            <a:srgbClr val="3F4652"/>
          </a:solidFill>
          <a:ln/>
        </p:spPr>
      </p:sp>
      <p:sp>
        <p:nvSpPr>
          <p:cNvPr id="21" name="Text 19"/>
          <p:cNvSpPr/>
          <p:nvPr/>
        </p:nvSpPr>
        <p:spPr>
          <a:xfrm>
            <a:off x="7166372" y="5183684"/>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4</a:t>
            </a:r>
            <a:endParaRPr lang="en-US" sz="2300" dirty="0"/>
          </a:p>
        </p:txBody>
      </p:sp>
      <p:sp>
        <p:nvSpPr>
          <p:cNvPr id="22" name="Text 20"/>
          <p:cNvSpPr/>
          <p:nvPr/>
        </p:nvSpPr>
        <p:spPr>
          <a:xfrm>
            <a:off x="8307467" y="5214699"/>
            <a:ext cx="3537109"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Keep Watching How It's Doing</a:t>
            </a:r>
            <a:endParaRPr lang="en-US" sz="1950" dirty="0"/>
          </a:p>
        </p:txBody>
      </p:sp>
      <p:sp>
        <p:nvSpPr>
          <p:cNvPr id="23" name="Text 21"/>
          <p:cNvSpPr/>
          <p:nvPr/>
        </p:nvSpPr>
        <p:spPr>
          <a:xfrm>
            <a:off x="8307467" y="5643920"/>
            <a:ext cx="5529143"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Track how well our recommendations work and how happy users are in real-time to make sure everything keeps working well.</a:t>
            </a:r>
            <a:endParaRPr lang="en-US" sz="1550" dirty="0"/>
          </a:p>
        </p:txBody>
      </p:sp>
      <p:sp>
        <p:nvSpPr>
          <p:cNvPr id="24" name="Text 22"/>
          <p:cNvSpPr/>
          <p:nvPr/>
        </p:nvSpPr>
        <p:spPr>
          <a:xfrm>
            <a:off x="793790" y="7025759"/>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Our plan balances good technology with business goals, making sure everything works smoothly and we can see clear results.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302669"/>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Business Impact</a:t>
            </a:r>
            <a:endParaRPr lang="en-US" sz="3900" dirty="0"/>
          </a:p>
        </p:txBody>
      </p:sp>
      <p:sp>
        <p:nvSpPr>
          <p:cNvPr id="3" name="Text 1"/>
          <p:cNvSpPr/>
          <p:nvPr/>
        </p:nvSpPr>
        <p:spPr>
          <a:xfrm>
            <a:off x="793790" y="3418761"/>
            <a:ext cx="4182189"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80%</a:t>
            </a:r>
            <a:endParaRPr lang="en-US" sz="5150" dirty="0"/>
          </a:p>
        </p:txBody>
      </p:sp>
      <p:sp>
        <p:nvSpPr>
          <p:cNvPr id="4" name="Text 2"/>
          <p:cNvSpPr/>
          <p:nvPr/>
        </p:nvSpPr>
        <p:spPr>
          <a:xfrm>
            <a:off x="1210151" y="4321731"/>
            <a:ext cx="3349466"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Recommendation Relevance</a:t>
            </a:r>
            <a:endParaRPr lang="en-US" sz="1950" dirty="0"/>
          </a:p>
        </p:txBody>
      </p:sp>
      <p:sp>
        <p:nvSpPr>
          <p:cNvPr id="5" name="Text 3"/>
          <p:cNvSpPr/>
          <p:nvPr/>
        </p:nvSpPr>
        <p:spPr>
          <a:xfrm>
            <a:off x="793790" y="4750951"/>
            <a:ext cx="4182189"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4 out of 5 recommendations match user preferences</a:t>
            </a:r>
            <a:endParaRPr lang="en-US" sz="1550" dirty="0"/>
          </a:p>
        </p:txBody>
      </p:sp>
      <p:sp>
        <p:nvSpPr>
          <p:cNvPr id="6" name="Text 4"/>
          <p:cNvSpPr/>
          <p:nvPr/>
        </p:nvSpPr>
        <p:spPr>
          <a:xfrm>
            <a:off x="5223986" y="3418761"/>
            <a:ext cx="4182308"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25%</a:t>
            </a:r>
            <a:endParaRPr lang="en-US" sz="5150" dirty="0"/>
          </a:p>
        </p:txBody>
      </p:sp>
      <p:sp>
        <p:nvSpPr>
          <p:cNvPr id="7" name="Text 5"/>
          <p:cNvSpPr/>
          <p:nvPr/>
        </p:nvSpPr>
        <p:spPr>
          <a:xfrm>
            <a:off x="6049089" y="4321731"/>
            <a:ext cx="2531983"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Engagement Increase</a:t>
            </a:r>
            <a:endParaRPr lang="en-US" sz="1950" dirty="0"/>
          </a:p>
        </p:txBody>
      </p:sp>
      <p:sp>
        <p:nvSpPr>
          <p:cNvPr id="8" name="Text 6"/>
          <p:cNvSpPr/>
          <p:nvPr/>
        </p:nvSpPr>
        <p:spPr>
          <a:xfrm>
            <a:off x="5223986" y="4750951"/>
            <a:ext cx="4182308"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Projected boost in time spent on platform based on similar implementations</a:t>
            </a:r>
            <a:endParaRPr lang="en-US" sz="1550" dirty="0"/>
          </a:p>
        </p:txBody>
      </p:sp>
      <p:sp>
        <p:nvSpPr>
          <p:cNvPr id="9" name="Text 7"/>
          <p:cNvSpPr/>
          <p:nvPr/>
        </p:nvSpPr>
        <p:spPr>
          <a:xfrm>
            <a:off x="9654302" y="3418761"/>
            <a:ext cx="4182308"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18%</a:t>
            </a:r>
            <a:endParaRPr lang="en-US" sz="5150" dirty="0"/>
          </a:p>
        </p:txBody>
      </p:sp>
      <p:sp>
        <p:nvSpPr>
          <p:cNvPr id="10" name="Text 8"/>
          <p:cNvSpPr/>
          <p:nvPr/>
        </p:nvSpPr>
        <p:spPr>
          <a:xfrm>
            <a:off x="10355818" y="4321731"/>
            <a:ext cx="2779276"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Retention Improvement</a:t>
            </a:r>
            <a:endParaRPr lang="en-US" sz="1950" dirty="0"/>
          </a:p>
        </p:txBody>
      </p:sp>
      <p:sp>
        <p:nvSpPr>
          <p:cNvPr id="11" name="Text 9"/>
          <p:cNvSpPr/>
          <p:nvPr/>
        </p:nvSpPr>
        <p:spPr>
          <a:xfrm>
            <a:off x="9654302" y="4750951"/>
            <a:ext cx="4182308"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Expected reduction in churn rate as users discover more content they enjoy</a:t>
            </a:r>
            <a:endParaRPr lang="en-US" sz="1550" dirty="0"/>
          </a:p>
        </p:txBody>
      </p:sp>
      <p:sp>
        <p:nvSpPr>
          <p:cNvPr id="12" name="Text 10"/>
          <p:cNvSpPr/>
          <p:nvPr/>
        </p:nvSpPr>
        <p:spPr>
          <a:xfrm>
            <a:off x="793790" y="560927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This scalable, multi-algorithm system delivers immediate value while establishing a framework for continuous improvement.</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49379" y="961430"/>
            <a:ext cx="4684157" cy="585430"/>
          </a:xfrm>
          <a:prstGeom prst="rect">
            <a:avLst/>
          </a:prstGeom>
          <a:noFill/>
          <a:ln/>
        </p:spPr>
        <p:txBody>
          <a:bodyPr wrap="none" lIns="0" tIns="0" rIns="0" bIns="0" rtlCol="0" anchor="t"/>
          <a:lstStyle/>
          <a:p>
            <a:pPr algn="l" indent="0" marL="0">
              <a:lnSpc>
                <a:spcPts val="4600"/>
              </a:lnSpc>
              <a:buNone/>
            </a:pPr>
            <a:r>
              <a:rPr lang="en-US" sz="3650" dirty="0">
                <a:solidFill>
                  <a:srgbClr val="76B9FF"/>
                </a:solidFill>
                <a:latin typeface="Roboto Slab" pitchFamily="34" charset="0"/>
                <a:ea typeface="Roboto Slab" pitchFamily="34" charset="-122"/>
                <a:cs typeface="Roboto Slab" pitchFamily="34" charset="-120"/>
              </a:rPr>
              <a:t>Conclusion</a:t>
            </a:r>
            <a:endParaRPr lang="en-US" sz="3650" dirty="0"/>
          </a:p>
        </p:txBody>
      </p:sp>
      <p:sp>
        <p:nvSpPr>
          <p:cNvPr id="3" name="Shape 1"/>
          <p:cNvSpPr/>
          <p:nvPr/>
        </p:nvSpPr>
        <p:spPr>
          <a:xfrm>
            <a:off x="749379" y="1921550"/>
            <a:ext cx="6472118" cy="2324338"/>
          </a:xfrm>
          <a:prstGeom prst="roundRect">
            <a:avLst>
              <a:gd name="adj" fmla="val 4721"/>
            </a:avLst>
          </a:prstGeom>
          <a:noFill/>
          <a:ln w="22860">
            <a:solidFill>
              <a:srgbClr val="585F6B"/>
            </a:solidFill>
            <a:prstDash val="solid"/>
          </a:ln>
        </p:spPr>
      </p:sp>
      <p:pic>
        <p:nvPicPr>
          <p:cNvPr id="4" name="Image 0" descr="preencoded.png">    </p:cNvPr>
          <p:cNvPicPr>
            <a:picLocks noChangeAspect="1"/>
          </p:cNvPicPr>
          <p:nvPr/>
        </p:nvPicPr>
        <p:blipFill>
          <a:blip r:embed="rId1"/>
          <a:stretch>
            <a:fillRect/>
          </a:stretch>
        </p:blipFill>
        <p:spPr>
          <a:xfrm>
            <a:off x="726519" y="1921550"/>
            <a:ext cx="91440" cy="2324338"/>
          </a:xfrm>
          <a:prstGeom prst="rect">
            <a:avLst/>
          </a:prstGeom>
        </p:spPr>
      </p:pic>
      <p:sp>
        <p:nvSpPr>
          <p:cNvPr id="5" name="Text 2"/>
          <p:cNvSpPr/>
          <p:nvPr/>
        </p:nvSpPr>
        <p:spPr>
          <a:xfrm>
            <a:off x="1028105" y="2131695"/>
            <a:ext cx="2646045" cy="292656"/>
          </a:xfrm>
          <a:prstGeom prst="rect">
            <a:avLst/>
          </a:prstGeom>
          <a:noFill/>
          <a:ln/>
        </p:spPr>
        <p:txBody>
          <a:bodyPr wrap="none" lIns="0" tIns="0" rIns="0" bIns="0" rtlCol="0" anchor="t"/>
          <a:lstStyle/>
          <a:p>
            <a:pPr algn="l" indent="0" marL="0">
              <a:lnSpc>
                <a:spcPts val="2300"/>
              </a:lnSpc>
              <a:buNone/>
            </a:pPr>
            <a:r>
              <a:rPr lang="en-US" sz="1800" dirty="0">
                <a:solidFill>
                  <a:srgbClr val="D6E5EF"/>
                </a:solidFill>
                <a:latin typeface="Roboto Slab" pitchFamily="34" charset="0"/>
                <a:ea typeface="Roboto Slab" pitchFamily="34" charset="-122"/>
                <a:cs typeface="Roboto Slab" pitchFamily="34" charset="-120"/>
              </a:rPr>
              <a:t>We Built a Great System</a:t>
            </a:r>
            <a:endParaRPr lang="en-US" sz="1800" dirty="0"/>
          </a:p>
        </p:txBody>
      </p:sp>
      <p:sp>
        <p:nvSpPr>
          <p:cNvPr id="6" name="Text 3"/>
          <p:cNvSpPr/>
          <p:nvPr/>
        </p:nvSpPr>
        <p:spPr>
          <a:xfrm>
            <a:off x="1028105" y="2536746"/>
            <a:ext cx="5983248" cy="1498997"/>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We successfully created a smart movie recommendation system by combining different methods that work well together. We used content-based filtering, collaborative filtering, and matrix factorization to make sure our recommendations are both accurate and varied. Each method brings something special to help users find movies they'll love.</a:t>
            </a:r>
            <a:endParaRPr lang="en-US" sz="1450" dirty="0"/>
          </a:p>
        </p:txBody>
      </p:sp>
      <p:sp>
        <p:nvSpPr>
          <p:cNvPr id="7" name="Shape 4"/>
          <p:cNvSpPr/>
          <p:nvPr/>
        </p:nvSpPr>
        <p:spPr>
          <a:xfrm>
            <a:off x="7408783" y="1921550"/>
            <a:ext cx="6472238" cy="2324338"/>
          </a:xfrm>
          <a:prstGeom prst="roundRect">
            <a:avLst>
              <a:gd name="adj" fmla="val 4721"/>
            </a:avLst>
          </a:prstGeom>
          <a:noFill/>
          <a:ln w="22860">
            <a:solidFill>
              <a:srgbClr val="585F6B"/>
            </a:solidFill>
            <a:prstDash val="solid"/>
          </a:ln>
        </p:spPr>
      </p:sp>
      <p:pic>
        <p:nvPicPr>
          <p:cNvPr id="8" name="Image 1" descr="preencoded.png">    </p:cNvPr>
          <p:cNvPicPr>
            <a:picLocks noChangeAspect="1"/>
          </p:cNvPicPr>
          <p:nvPr/>
        </p:nvPicPr>
        <p:blipFill>
          <a:blip r:embed="rId2"/>
          <a:stretch>
            <a:fillRect/>
          </a:stretch>
        </p:blipFill>
        <p:spPr>
          <a:xfrm>
            <a:off x="7385923" y="1921550"/>
            <a:ext cx="91440" cy="2324338"/>
          </a:xfrm>
          <a:prstGeom prst="rect">
            <a:avLst/>
          </a:prstGeom>
        </p:spPr>
      </p:pic>
      <p:sp>
        <p:nvSpPr>
          <p:cNvPr id="9" name="Text 5"/>
          <p:cNvSpPr/>
          <p:nvPr/>
        </p:nvSpPr>
        <p:spPr>
          <a:xfrm>
            <a:off x="7687508" y="2131695"/>
            <a:ext cx="2342078" cy="292656"/>
          </a:xfrm>
          <a:prstGeom prst="rect">
            <a:avLst/>
          </a:prstGeom>
          <a:noFill/>
          <a:ln/>
        </p:spPr>
        <p:txBody>
          <a:bodyPr wrap="none" lIns="0" tIns="0" rIns="0" bIns="0" rtlCol="0" anchor="t"/>
          <a:lstStyle/>
          <a:p>
            <a:pPr algn="l" indent="0" marL="0">
              <a:lnSpc>
                <a:spcPts val="2300"/>
              </a:lnSpc>
              <a:buNone/>
            </a:pPr>
            <a:r>
              <a:rPr lang="en-US" sz="1800" dirty="0">
                <a:solidFill>
                  <a:srgbClr val="D6E5EF"/>
                </a:solidFill>
                <a:latin typeface="Roboto Slab" pitchFamily="34" charset="0"/>
                <a:ea typeface="Roboto Slab" pitchFamily="34" charset="-122"/>
                <a:cs typeface="Roboto Slab" pitchFamily="34" charset="-120"/>
              </a:rPr>
              <a:t>Excellent Results</a:t>
            </a:r>
            <a:endParaRPr lang="en-US" sz="1800" dirty="0"/>
          </a:p>
        </p:txBody>
      </p:sp>
      <p:sp>
        <p:nvSpPr>
          <p:cNvPr id="10" name="Text 6"/>
          <p:cNvSpPr/>
          <p:nvPr/>
        </p:nvSpPr>
        <p:spPr>
          <a:xfrm>
            <a:off x="7687508" y="2536746"/>
            <a:ext cx="5983367" cy="1199198"/>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Our system works really well, with a low error rate of 0.789 RMSE on our test data. This means we're very good at predicting how much someone will like a movie. SVD (Matrix Factorization) was our best single method, giving the most accurate recommendations consistently.</a:t>
            </a:r>
            <a:endParaRPr lang="en-US" sz="1450" dirty="0"/>
          </a:p>
        </p:txBody>
      </p:sp>
      <p:sp>
        <p:nvSpPr>
          <p:cNvPr id="11" name="Shape 7"/>
          <p:cNvSpPr/>
          <p:nvPr/>
        </p:nvSpPr>
        <p:spPr>
          <a:xfrm>
            <a:off x="749379" y="4433173"/>
            <a:ext cx="6472118" cy="2024539"/>
          </a:xfrm>
          <a:prstGeom prst="roundRect">
            <a:avLst>
              <a:gd name="adj" fmla="val 5420"/>
            </a:avLst>
          </a:prstGeom>
          <a:noFill/>
          <a:ln w="22860">
            <a:solidFill>
              <a:srgbClr val="585F6B"/>
            </a:solidFill>
            <a:prstDash val="solid"/>
          </a:ln>
        </p:spPr>
      </p:sp>
      <p:pic>
        <p:nvPicPr>
          <p:cNvPr id="12" name="Image 2" descr="preencoded.png">    </p:cNvPr>
          <p:cNvPicPr>
            <a:picLocks noChangeAspect="1"/>
          </p:cNvPicPr>
          <p:nvPr/>
        </p:nvPicPr>
        <p:blipFill>
          <a:blip r:embed="rId3"/>
          <a:stretch>
            <a:fillRect/>
          </a:stretch>
        </p:blipFill>
        <p:spPr>
          <a:xfrm>
            <a:off x="726519" y="4433173"/>
            <a:ext cx="91440" cy="2024539"/>
          </a:xfrm>
          <a:prstGeom prst="rect">
            <a:avLst/>
          </a:prstGeom>
        </p:spPr>
      </p:pic>
      <p:sp>
        <p:nvSpPr>
          <p:cNvPr id="13" name="Text 8"/>
          <p:cNvSpPr/>
          <p:nvPr/>
        </p:nvSpPr>
        <p:spPr>
          <a:xfrm>
            <a:off x="1028105" y="4643318"/>
            <a:ext cx="2496264" cy="292656"/>
          </a:xfrm>
          <a:prstGeom prst="rect">
            <a:avLst/>
          </a:prstGeom>
          <a:noFill/>
          <a:ln/>
        </p:spPr>
        <p:txBody>
          <a:bodyPr wrap="none" lIns="0" tIns="0" rIns="0" bIns="0" rtlCol="0" anchor="t"/>
          <a:lstStyle/>
          <a:p>
            <a:pPr algn="l" indent="0" marL="0">
              <a:lnSpc>
                <a:spcPts val="2300"/>
              </a:lnSpc>
              <a:buNone/>
            </a:pPr>
            <a:r>
              <a:rPr lang="en-US" sz="1800" dirty="0">
                <a:solidFill>
                  <a:srgbClr val="D6E5EF"/>
                </a:solidFill>
                <a:latin typeface="Roboto Slab" pitchFamily="34" charset="0"/>
                <a:ea typeface="Roboto Slab" pitchFamily="34" charset="-122"/>
                <a:cs typeface="Roboto Slab" pitchFamily="34" charset="-120"/>
              </a:rPr>
              <a:t>Real Benefits for Users</a:t>
            </a:r>
            <a:endParaRPr lang="en-US" sz="1800" dirty="0"/>
          </a:p>
        </p:txBody>
      </p:sp>
      <p:sp>
        <p:nvSpPr>
          <p:cNvPr id="14" name="Text 9"/>
          <p:cNvSpPr/>
          <p:nvPr/>
        </p:nvSpPr>
        <p:spPr>
          <a:xfrm>
            <a:off x="1028105" y="5048369"/>
            <a:ext cx="5983248" cy="1199198"/>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Our recommendation system makes a big difference for users right away. Instead of being overwhelmed by thousands of movie choices, users get personalized suggestions that match their tastes. This makes them happier, more engaged, and more likely to keep using the platform.</a:t>
            </a:r>
            <a:endParaRPr lang="en-US" sz="1450" dirty="0"/>
          </a:p>
        </p:txBody>
      </p:sp>
      <p:sp>
        <p:nvSpPr>
          <p:cNvPr id="15" name="Shape 10"/>
          <p:cNvSpPr/>
          <p:nvPr/>
        </p:nvSpPr>
        <p:spPr>
          <a:xfrm>
            <a:off x="7408783" y="4433173"/>
            <a:ext cx="6472238" cy="2024539"/>
          </a:xfrm>
          <a:prstGeom prst="roundRect">
            <a:avLst>
              <a:gd name="adj" fmla="val 5420"/>
            </a:avLst>
          </a:prstGeom>
          <a:noFill/>
          <a:ln w="22860">
            <a:solidFill>
              <a:srgbClr val="585F6B"/>
            </a:solidFill>
            <a:prstDash val="solid"/>
          </a:ln>
        </p:spPr>
      </p:sp>
      <p:pic>
        <p:nvPicPr>
          <p:cNvPr id="16" name="Image 3" descr="preencoded.png">    </p:cNvPr>
          <p:cNvPicPr>
            <a:picLocks noChangeAspect="1"/>
          </p:cNvPicPr>
          <p:nvPr/>
        </p:nvPicPr>
        <p:blipFill>
          <a:blip r:embed="rId4"/>
          <a:stretch>
            <a:fillRect/>
          </a:stretch>
        </p:blipFill>
        <p:spPr>
          <a:xfrm>
            <a:off x="7385923" y="4433173"/>
            <a:ext cx="91440" cy="2024539"/>
          </a:xfrm>
          <a:prstGeom prst="rect">
            <a:avLst/>
          </a:prstGeom>
        </p:spPr>
      </p:pic>
      <p:sp>
        <p:nvSpPr>
          <p:cNvPr id="17" name="Text 11"/>
          <p:cNvSpPr/>
          <p:nvPr/>
        </p:nvSpPr>
        <p:spPr>
          <a:xfrm>
            <a:off x="7687508" y="4643318"/>
            <a:ext cx="2342078" cy="292656"/>
          </a:xfrm>
          <a:prstGeom prst="rect">
            <a:avLst/>
          </a:prstGeom>
          <a:noFill/>
          <a:ln/>
        </p:spPr>
        <p:txBody>
          <a:bodyPr wrap="none" lIns="0" tIns="0" rIns="0" bIns="0" rtlCol="0" anchor="t"/>
          <a:lstStyle/>
          <a:p>
            <a:pPr algn="l" indent="0" marL="0">
              <a:lnSpc>
                <a:spcPts val="2300"/>
              </a:lnSpc>
              <a:buNone/>
            </a:pPr>
            <a:r>
              <a:rPr lang="en-US" sz="1800" dirty="0">
                <a:solidFill>
                  <a:srgbClr val="D6E5EF"/>
                </a:solidFill>
                <a:latin typeface="Roboto Slab" pitchFamily="34" charset="0"/>
                <a:ea typeface="Roboto Slab" pitchFamily="34" charset="-122"/>
                <a:cs typeface="Roboto Slab" pitchFamily="34" charset="-120"/>
              </a:rPr>
              <a:t>Ready to Grow</a:t>
            </a:r>
            <a:endParaRPr lang="en-US" sz="1800" dirty="0"/>
          </a:p>
        </p:txBody>
      </p:sp>
      <p:sp>
        <p:nvSpPr>
          <p:cNvPr id="18" name="Text 12"/>
          <p:cNvSpPr/>
          <p:nvPr/>
        </p:nvSpPr>
        <p:spPr>
          <a:xfrm>
            <a:off x="7687508" y="5048369"/>
            <a:ext cx="5983367" cy="1199198"/>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We built our system to handle lots of users and keep getting better over time. It can easily grow as more people use it, and we can add new features like AI and smarter recommendations in the future. This means it will stay useful and keep improving.</a:t>
            </a:r>
            <a:endParaRPr lang="en-US" sz="1450" dirty="0"/>
          </a:p>
        </p:txBody>
      </p:sp>
      <p:sp>
        <p:nvSpPr>
          <p:cNvPr id="19" name="Text 13"/>
          <p:cNvSpPr/>
          <p:nvPr/>
        </p:nvSpPr>
        <p:spPr>
          <a:xfrm>
            <a:off x="749379" y="6668453"/>
            <a:ext cx="13131641" cy="599599"/>
          </a:xfrm>
          <a:prstGeom prst="rect">
            <a:avLst/>
          </a:prstGeom>
          <a:noFill/>
          <a:ln/>
        </p:spPr>
        <p:txBody>
          <a:bodyPr wrap="square" lIns="0" tIns="0" rIns="0" bIns="0" rtlCol="0" anchor="t"/>
          <a:lstStyle/>
          <a:p>
            <a:pPr algn="l" indent="0" marL="0">
              <a:lnSpc>
                <a:spcPts val="2350"/>
              </a:lnSpc>
              <a:buNone/>
            </a:pPr>
            <a:r>
              <a:rPr lang="en-US" sz="1450" dirty="0">
                <a:solidFill>
                  <a:srgbClr val="D6E5EF"/>
                </a:solidFill>
                <a:latin typeface="Roboto" pitchFamily="34" charset="0"/>
                <a:ea typeface="Roboto" pitchFamily="34" charset="-122"/>
                <a:cs typeface="Roboto" pitchFamily="34" charset="-120"/>
              </a:rPr>
              <a:t>Our movie recommendation system does more than just suggest films - it turns the overwhelming task of choosing what to watch into a personalized experience. This makes users happier and more engaged, while setting up the platform for long-term success in the entertainment world.</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162300"/>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Thank You</a:t>
            </a:r>
            <a:endParaRPr lang="en-US" sz="3900" dirty="0"/>
          </a:p>
        </p:txBody>
      </p:sp>
      <p:sp>
        <p:nvSpPr>
          <p:cNvPr id="4" name="Text 1"/>
          <p:cNvSpPr/>
          <p:nvPr/>
        </p:nvSpPr>
        <p:spPr>
          <a:xfrm>
            <a:off x="6280190" y="4080034"/>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76B9FF"/>
                </a:solidFill>
                <a:latin typeface="Roboto Slab" pitchFamily="34" charset="0"/>
                <a:ea typeface="Roboto Slab" pitchFamily="34" charset="-122"/>
                <a:cs typeface="Roboto Slab" pitchFamily="34" charset="-120"/>
              </a:rPr>
              <a:t>Questions?</a:t>
            </a:r>
            <a:endParaRPr lang="en-US" sz="2300" dirty="0"/>
          </a:p>
        </p:txBody>
      </p:sp>
      <p:sp>
        <p:nvSpPr>
          <p:cNvPr id="5" name="Text 2"/>
          <p:cNvSpPr/>
          <p:nvPr/>
        </p:nvSpPr>
        <p:spPr>
          <a:xfrm>
            <a:off x="6280190" y="4749760"/>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54511"/>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Meet the Team</a:t>
            </a:r>
            <a:endParaRPr lang="en-US" sz="3900" dirty="0"/>
          </a:p>
        </p:txBody>
      </p:sp>
      <p:sp>
        <p:nvSpPr>
          <p:cNvPr id="3" name="Shape 1"/>
          <p:cNvSpPr/>
          <p:nvPr/>
        </p:nvSpPr>
        <p:spPr>
          <a:xfrm>
            <a:off x="793790" y="3771424"/>
            <a:ext cx="4215289" cy="752594"/>
          </a:xfrm>
          <a:prstGeom prst="roundRect">
            <a:avLst>
              <a:gd name="adj" fmla="val 3956"/>
            </a:avLst>
          </a:prstGeom>
          <a:noFill/>
          <a:ln w="22860">
            <a:solidFill>
              <a:srgbClr val="585F6B"/>
            </a:solidFill>
            <a:prstDash val="solid"/>
          </a:ln>
        </p:spPr>
      </p:sp>
      <p:sp>
        <p:nvSpPr>
          <p:cNvPr id="4" name="Text 2"/>
          <p:cNvSpPr/>
          <p:nvPr/>
        </p:nvSpPr>
        <p:spPr>
          <a:xfrm>
            <a:off x="1015008" y="399264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Owen Ngure</a:t>
            </a:r>
            <a:endParaRPr lang="en-US" sz="1950" dirty="0"/>
          </a:p>
        </p:txBody>
      </p:sp>
      <p:sp>
        <p:nvSpPr>
          <p:cNvPr id="5" name="Shape 3"/>
          <p:cNvSpPr/>
          <p:nvPr/>
        </p:nvSpPr>
        <p:spPr>
          <a:xfrm>
            <a:off x="5207437" y="3771424"/>
            <a:ext cx="4215408" cy="752594"/>
          </a:xfrm>
          <a:prstGeom prst="roundRect">
            <a:avLst>
              <a:gd name="adj" fmla="val 3956"/>
            </a:avLst>
          </a:prstGeom>
          <a:noFill/>
          <a:ln w="22860">
            <a:solidFill>
              <a:srgbClr val="585F6B"/>
            </a:solidFill>
            <a:prstDash val="solid"/>
          </a:ln>
        </p:spPr>
      </p:sp>
      <p:sp>
        <p:nvSpPr>
          <p:cNvPr id="6" name="Text 4"/>
          <p:cNvSpPr/>
          <p:nvPr/>
        </p:nvSpPr>
        <p:spPr>
          <a:xfrm>
            <a:off x="5428655" y="399264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Brenda Chemutai</a:t>
            </a:r>
            <a:endParaRPr lang="en-US" sz="1950" dirty="0"/>
          </a:p>
        </p:txBody>
      </p:sp>
      <p:sp>
        <p:nvSpPr>
          <p:cNvPr id="7" name="Shape 5"/>
          <p:cNvSpPr/>
          <p:nvPr/>
        </p:nvSpPr>
        <p:spPr>
          <a:xfrm>
            <a:off x="9621203" y="3771424"/>
            <a:ext cx="4215289" cy="752594"/>
          </a:xfrm>
          <a:prstGeom prst="roundRect">
            <a:avLst>
              <a:gd name="adj" fmla="val 3956"/>
            </a:avLst>
          </a:prstGeom>
          <a:noFill/>
          <a:ln w="22860">
            <a:solidFill>
              <a:srgbClr val="585F6B"/>
            </a:solidFill>
            <a:prstDash val="solid"/>
          </a:ln>
        </p:spPr>
      </p:sp>
      <p:sp>
        <p:nvSpPr>
          <p:cNvPr id="8" name="Text 6"/>
          <p:cNvSpPr/>
          <p:nvPr/>
        </p:nvSpPr>
        <p:spPr>
          <a:xfrm>
            <a:off x="9842421" y="399264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Shawn Irungu</a:t>
            </a:r>
            <a:endParaRPr lang="en-US" sz="1950" dirty="0"/>
          </a:p>
        </p:txBody>
      </p:sp>
      <p:sp>
        <p:nvSpPr>
          <p:cNvPr id="9" name="Shape 7"/>
          <p:cNvSpPr/>
          <p:nvPr/>
        </p:nvSpPr>
        <p:spPr>
          <a:xfrm>
            <a:off x="793790" y="4722376"/>
            <a:ext cx="6422112" cy="752594"/>
          </a:xfrm>
          <a:prstGeom prst="roundRect">
            <a:avLst>
              <a:gd name="adj" fmla="val 3956"/>
            </a:avLst>
          </a:prstGeom>
          <a:noFill/>
          <a:ln w="22860">
            <a:solidFill>
              <a:srgbClr val="585F6B"/>
            </a:solidFill>
            <a:prstDash val="solid"/>
          </a:ln>
        </p:spPr>
      </p:sp>
      <p:sp>
        <p:nvSpPr>
          <p:cNvPr id="10" name="Text 8"/>
          <p:cNvSpPr/>
          <p:nvPr/>
        </p:nvSpPr>
        <p:spPr>
          <a:xfrm>
            <a:off x="1015008" y="494359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Makhala Lehloenya</a:t>
            </a:r>
            <a:endParaRPr lang="en-US" sz="1950" dirty="0"/>
          </a:p>
        </p:txBody>
      </p:sp>
      <p:sp>
        <p:nvSpPr>
          <p:cNvPr id="11" name="Shape 9"/>
          <p:cNvSpPr/>
          <p:nvPr/>
        </p:nvSpPr>
        <p:spPr>
          <a:xfrm>
            <a:off x="7414260" y="4722376"/>
            <a:ext cx="6422231" cy="752594"/>
          </a:xfrm>
          <a:prstGeom prst="roundRect">
            <a:avLst>
              <a:gd name="adj" fmla="val 3956"/>
            </a:avLst>
          </a:prstGeom>
          <a:noFill/>
          <a:ln w="22860">
            <a:solidFill>
              <a:srgbClr val="585F6B"/>
            </a:solidFill>
            <a:prstDash val="solid"/>
          </a:ln>
        </p:spPr>
      </p:sp>
      <p:sp>
        <p:nvSpPr>
          <p:cNvPr id="12" name="Text 10"/>
          <p:cNvSpPr/>
          <p:nvPr/>
        </p:nvSpPr>
        <p:spPr>
          <a:xfrm>
            <a:off x="7635478" y="494359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Collins Nyagaka</a:t>
            </a:r>
            <a:endParaRPr 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20854"/>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Introduction</a:t>
            </a:r>
            <a:endParaRPr lang="en-US" sz="3900" dirty="0"/>
          </a:p>
        </p:txBody>
      </p:sp>
      <p:sp>
        <p:nvSpPr>
          <p:cNvPr id="4" name="Text 1"/>
          <p:cNvSpPr/>
          <p:nvPr/>
        </p:nvSpPr>
        <p:spPr>
          <a:xfrm>
            <a:off x="6280190" y="3938588"/>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This project focuses on developing a sophisticated recommendation system using the MovieLens dataset. Our goal is to enhance user experience by delivering highly accurate and personalized movie suggestions, driving engagement and satisfaction for movie enthusiasts.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8070" y="514350"/>
            <a:ext cx="4912876" cy="584359"/>
          </a:xfrm>
          <a:prstGeom prst="rect">
            <a:avLst/>
          </a:prstGeom>
          <a:noFill/>
          <a:ln/>
        </p:spPr>
        <p:txBody>
          <a:bodyPr wrap="none" lIns="0" tIns="0" rIns="0" bIns="0" rtlCol="0" anchor="t"/>
          <a:lstStyle/>
          <a:p>
            <a:pPr algn="l" indent="0" marL="0">
              <a:lnSpc>
                <a:spcPts val="4600"/>
              </a:lnSpc>
              <a:buNone/>
            </a:pPr>
            <a:r>
              <a:rPr lang="en-US" sz="3650" dirty="0">
                <a:solidFill>
                  <a:srgbClr val="76B9FF"/>
                </a:solidFill>
                <a:latin typeface="Roboto Slab" pitchFamily="34" charset="0"/>
                <a:ea typeface="Roboto Slab" pitchFamily="34" charset="-122"/>
                <a:cs typeface="Roboto Slab" pitchFamily="34" charset="-120"/>
              </a:rPr>
              <a:t>The Business Problem</a:t>
            </a:r>
            <a:endParaRPr lang="en-US" sz="3650" dirty="0"/>
          </a:p>
        </p:txBody>
      </p:sp>
      <p:sp>
        <p:nvSpPr>
          <p:cNvPr id="3" name="Text 1"/>
          <p:cNvSpPr/>
          <p:nvPr/>
        </p:nvSpPr>
        <p:spPr>
          <a:xfrm>
            <a:off x="748070" y="1547455"/>
            <a:ext cx="6339007" cy="1122283"/>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Roboto" pitchFamily="34" charset="0"/>
                <a:ea typeface="Roboto" pitchFamily="34" charset="-122"/>
                <a:cs typeface="Roboto" pitchFamily="34" charset="-120"/>
              </a:rPr>
              <a:t>Streaming services face a critical challenge: users overwhelmed by choice often abandon platforms when recommendations miss the mark.</a:t>
            </a:r>
            <a:endParaRPr lang="en-US" sz="1800" dirty="0"/>
          </a:p>
        </p:txBody>
      </p:sp>
      <p:sp>
        <p:nvSpPr>
          <p:cNvPr id="4" name="Text 2"/>
          <p:cNvSpPr/>
          <p:nvPr/>
        </p:nvSpPr>
        <p:spPr>
          <a:xfrm>
            <a:off x="748070" y="2837974"/>
            <a:ext cx="6339007" cy="1122283"/>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Roboto" pitchFamily="34" charset="0"/>
                <a:ea typeface="Roboto" pitchFamily="34" charset="-122"/>
                <a:cs typeface="Roboto" pitchFamily="34" charset="-120"/>
              </a:rPr>
              <a:t>In a world of endless content options, viewers experience "choice paralysis" - they need personalized guidance to navigate vast libraries.</a:t>
            </a:r>
            <a:endParaRPr lang="en-US" sz="1800" dirty="0"/>
          </a:p>
        </p:txBody>
      </p:sp>
      <p:sp>
        <p:nvSpPr>
          <p:cNvPr id="5" name="Text 3"/>
          <p:cNvSpPr/>
          <p:nvPr/>
        </p:nvSpPr>
        <p:spPr>
          <a:xfrm>
            <a:off x="748070" y="4128492"/>
            <a:ext cx="6339007" cy="748189"/>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Roboto" pitchFamily="34" charset="0"/>
                <a:ea typeface="Roboto" pitchFamily="34" charset="-122"/>
                <a:cs typeface="Roboto" pitchFamily="34" charset="-120"/>
              </a:rPr>
              <a:t>Our mission: keep subscribers engaged with highly relevant movie suggestions that match their unique preferences.</a:t>
            </a:r>
            <a:endParaRPr lang="en-US" sz="1800" dirty="0"/>
          </a:p>
        </p:txBody>
      </p:sp>
      <p:pic>
        <p:nvPicPr>
          <p:cNvPr id="6"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86577"/>
            <a:ext cx="6847284" cy="855821"/>
          </a:xfrm>
          <a:prstGeom prst="rect">
            <a:avLst/>
          </a:prstGeom>
          <a:noFill/>
          <a:ln/>
        </p:spPr>
        <p:txBody>
          <a:bodyPr wrap="none" lIns="0" tIns="0" rIns="0" bIns="0" rtlCol="0" anchor="t"/>
          <a:lstStyle/>
          <a:p>
            <a:pPr algn="l" indent="0" marL="0">
              <a:lnSpc>
                <a:spcPts val="6700"/>
              </a:lnSpc>
              <a:buNone/>
            </a:pPr>
            <a:r>
              <a:rPr lang="en-US" sz="5350" dirty="0">
                <a:solidFill>
                  <a:srgbClr val="76B9FF"/>
                </a:solidFill>
                <a:latin typeface="Roboto Slab" pitchFamily="34" charset="0"/>
                <a:ea typeface="Roboto Slab" pitchFamily="34" charset="-122"/>
                <a:cs typeface="Roboto Slab" pitchFamily="34" charset="-120"/>
              </a:rPr>
              <a:t>Key Objectives</a:t>
            </a:r>
            <a:endParaRPr lang="en-US" sz="5350" dirty="0"/>
          </a:p>
        </p:txBody>
      </p:sp>
      <p:pic>
        <p:nvPicPr>
          <p:cNvPr id="3" name="Image 0" descr="preencoded.png">    </p:cNvPr>
          <p:cNvPicPr>
            <a:picLocks noChangeAspect="1"/>
          </p:cNvPicPr>
          <p:nvPr/>
        </p:nvPicPr>
        <p:blipFill>
          <a:blip r:embed="rId1"/>
          <a:stretch>
            <a:fillRect/>
          </a:stretch>
        </p:blipFill>
        <p:spPr>
          <a:xfrm>
            <a:off x="793790" y="2439233"/>
            <a:ext cx="4347567" cy="793790"/>
          </a:xfrm>
          <a:prstGeom prst="rect">
            <a:avLst/>
          </a:prstGeom>
        </p:spPr>
      </p:pic>
      <p:sp>
        <p:nvSpPr>
          <p:cNvPr id="4" name="Text 1"/>
          <p:cNvSpPr/>
          <p:nvPr/>
        </p:nvSpPr>
        <p:spPr>
          <a:xfrm>
            <a:off x="992148" y="3431381"/>
            <a:ext cx="3950851" cy="1270159"/>
          </a:xfrm>
          <a:prstGeom prst="rect">
            <a:avLst/>
          </a:prstGeom>
          <a:noFill/>
          <a:ln/>
        </p:spPr>
        <p:txBody>
          <a:bodyPr wrap="squar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Build different recommendation systems:</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Create different ways to recommend movies - by movie features, by similar users, and by combining both approaches.</a:t>
            </a:r>
            <a:endParaRPr lang="en-US" sz="1550" dirty="0"/>
          </a:p>
        </p:txBody>
      </p:sp>
      <p:pic>
        <p:nvPicPr>
          <p:cNvPr id="5" name="Image 1" descr="preencoded.png">    </p:cNvPr>
          <p:cNvPicPr>
            <a:picLocks noChangeAspect="1"/>
          </p:cNvPicPr>
          <p:nvPr/>
        </p:nvPicPr>
        <p:blipFill>
          <a:blip r:embed="rId2"/>
          <a:stretch>
            <a:fillRect/>
          </a:stretch>
        </p:blipFill>
        <p:spPr>
          <a:xfrm>
            <a:off x="5141357" y="2439233"/>
            <a:ext cx="4347567" cy="793790"/>
          </a:xfrm>
          <a:prstGeom prst="rect">
            <a:avLst/>
          </a:prstGeom>
        </p:spPr>
      </p:pic>
      <p:sp>
        <p:nvSpPr>
          <p:cNvPr id="6" name="Text 2"/>
          <p:cNvSpPr/>
          <p:nvPr/>
        </p:nvSpPr>
        <p:spPr>
          <a:xfrm>
            <a:off x="5339715" y="3431381"/>
            <a:ext cx="3950851" cy="952619"/>
          </a:xfrm>
          <a:prstGeom prst="rect">
            <a:avLst/>
          </a:prstGeom>
          <a:noFill/>
          <a:ln/>
        </p:spPr>
        <p:txBody>
          <a:bodyPr wrap="squar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Make accurate recommendations:</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Focus on getting the top-5 movie suggestions right for each user.</a:t>
            </a:r>
            <a:endParaRPr lang="en-US" sz="1550" dirty="0"/>
          </a:p>
        </p:txBody>
      </p:sp>
      <p:pic>
        <p:nvPicPr>
          <p:cNvPr id="7" name="Image 2" descr="preencoded.png">    </p:cNvPr>
          <p:cNvPicPr>
            <a:picLocks noChangeAspect="1"/>
          </p:cNvPicPr>
          <p:nvPr/>
        </p:nvPicPr>
        <p:blipFill>
          <a:blip r:embed="rId3"/>
          <a:stretch>
            <a:fillRect/>
          </a:stretch>
        </p:blipFill>
        <p:spPr>
          <a:xfrm>
            <a:off x="9488924" y="2439233"/>
            <a:ext cx="4347567" cy="793790"/>
          </a:xfrm>
          <a:prstGeom prst="rect">
            <a:avLst/>
          </a:prstGeom>
        </p:spPr>
      </p:pic>
      <p:sp>
        <p:nvSpPr>
          <p:cNvPr id="8" name="Text 3"/>
          <p:cNvSpPr/>
          <p:nvPr/>
        </p:nvSpPr>
        <p:spPr>
          <a:xfrm>
            <a:off x="9687282" y="3431381"/>
            <a:ext cx="3950851" cy="952619"/>
          </a:xfrm>
          <a:prstGeom prst="rect">
            <a:avLst/>
          </a:prstGeom>
          <a:noFill/>
          <a:ln/>
        </p:spPr>
        <p:txBody>
          <a:bodyPr wrap="squar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Help new users and movies:</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Find ways to recommend movies even when we don't know much about the user or movie yet.</a:t>
            </a:r>
            <a:endParaRPr lang="en-US" sz="1550" dirty="0"/>
          </a:p>
        </p:txBody>
      </p:sp>
      <p:pic>
        <p:nvPicPr>
          <p:cNvPr id="9" name="Image 3" descr="preencoded.png">    </p:cNvPr>
          <p:cNvPicPr>
            <a:picLocks noChangeAspect="1"/>
          </p:cNvPicPr>
          <p:nvPr/>
        </p:nvPicPr>
        <p:blipFill>
          <a:blip r:embed="rId4"/>
          <a:stretch>
            <a:fillRect/>
          </a:stretch>
        </p:blipFill>
        <p:spPr>
          <a:xfrm>
            <a:off x="793790" y="4899898"/>
            <a:ext cx="4347567" cy="793790"/>
          </a:xfrm>
          <a:prstGeom prst="rect">
            <a:avLst/>
          </a:prstGeom>
        </p:spPr>
      </p:pic>
      <p:sp>
        <p:nvSpPr>
          <p:cNvPr id="10" name="Text 4"/>
          <p:cNvSpPr/>
          <p:nvPr/>
        </p:nvSpPr>
        <p:spPr>
          <a:xfrm>
            <a:off x="992148" y="5892046"/>
            <a:ext cx="3950851" cy="952619"/>
          </a:xfrm>
          <a:prstGeom prst="rect">
            <a:avLst/>
          </a:prstGeom>
          <a:noFill/>
          <a:ln/>
        </p:spPr>
        <p:txBody>
          <a:bodyPr wrap="squar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Test thoroughly:</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Use different ways to measure how well our system works in various situations.</a:t>
            </a:r>
            <a:endParaRPr lang="en-US" sz="1550" dirty="0"/>
          </a:p>
        </p:txBody>
      </p:sp>
      <p:pic>
        <p:nvPicPr>
          <p:cNvPr id="11" name="Image 4" descr="preencoded.png">    </p:cNvPr>
          <p:cNvPicPr>
            <a:picLocks noChangeAspect="1"/>
          </p:cNvPicPr>
          <p:nvPr/>
        </p:nvPicPr>
        <p:blipFill>
          <a:blip r:embed="rId5"/>
          <a:stretch>
            <a:fillRect/>
          </a:stretch>
        </p:blipFill>
        <p:spPr>
          <a:xfrm>
            <a:off x="5141357" y="4899898"/>
            <a:ext cx="4347567" cy="793790"/>
          </a:xfrm>
          <a:prstGeom prst="rect">
            <a:avLst/>
          </a:prstGeom>
        </p:spPr>
      </p:pic>
      <p:sp>
        <p:nvSpPr>
          <p:cNvPr id="12" name="Text 5"/>
          <p:cNvSpPr/>
          <p:nvPr/>
        </p:nvSpPr>
        <p:spPr>
          <a:xfrm>
            <a:off x="5339715" y="5892046"/>
            <a:ext cx="3950851" cy="635079"/>
          </a:xfrm>
          <a:prstGeom prst="rect">
            <a:avLst/>
          </a:prstGeom>
          <a:noFill/>
          <a:ln/>
        </p:spPr>
        <p:txBody>
          <a:bodyPr wrap="squar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Show clear results:</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Prove which methods work best to keep users happy and engaged.</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31551"/>
            <a:ext cx="5056584"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Business Opportunity</a:t>
            </a:r>
            <a:endParaRPr lang="en-US" sz="3900" dirty="0"/>
          </a:p>
        </p:txBody>
      </p:sp>
      <p:pic>
        <p:nvPicPr>
          <p:cNvPr id="3" name="Image 0" descr="preencoded.png">    </p:cNvPr>
          <p:cNvPicPr>
            <a:picLocks noChangeAspect="1"/>
          </p:cNvPicPr>
          <p:nvPr/>
        </p:nvPicPr>
        <p:blipFill>
          <a:blip r:embed="rId1"/>
          <a:stretch>
            <a:fillRect/>
          </a:stretch>
        </p:blipFill>
        <p:spPr>
          <a:xfrm>
            <a:off x="793790" y="3223260"/>
            <a:ext cx="4215289" cy="91440"/>
          </a:xfrm>
          <a:prstGeom prst="rect">
            <a:avLst/>
          </a:prstGeom>
        </p:spPr>
      </p:pic>
      <p:pic>
        <p:nvPicPr>
          <p:cNvPr id="4" name="Image 1" descr="preencoded.png">    </p:cNvPr>
          <p:cNvPicPr>
            <a:picLocks noChangeAspect="1"/>
          </p:cNvPicPr>
          <p:nvPr/>
        </p:nvPicPr>
        <p:blipFill>
          <a:blip r:embed="rId2"/>
          <a:stretch>
            <a:fillRect/>
          </a:stretch>
        </p:blipFill>
        <p:spPr>
          <a:xfrm>
            <a:off x="2603778" y="2948464"/>
            <a:ext cx="595313" cy="595313"/>
          </a:xfrm>
          <a:prstGeom prst="rect">
            <a:avLst/>
          </a:prstGeom>
        </p:spPr>
      </p:pic>
      <p:sp>
        <p:nvSpPr>
          <p:cNvPr id="5" name="Text 1"/>
          <p:cNvSpPr/>
          <p:nvPr/>
        </p:nvSpPr>
        <p:spPr>
          <a:xfrm>
            <a:off x="2782372" y="3097292"/>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Roboto Slab" pitchFamily="34" charset="0"/>
                <a:ea typeface="Roboto Slab" pitchFamily="34" charset="-122"/>
                <a:cs typeface="Roboto Slab" pitchFamily="34" charset="-120"/>
              </a:rPr>
              <a:t>1</a:t>
            </a:r>
            <a:endParaRPr lang="en-US" sz="1850" dirty="0"/>
          </a:p>
        </p:txBody>
      </p:sp>
      <p:sp>
        <p:nvSpPr>
          <p:cNvPr id="6" name="Text 2"/>
          <p:cNvSpPr/>
          <p:nvPr/>
        </p:nvSpPr>
        <p:spPr>
          <a:xfrm>
            <a:off x="1015008" y="374225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User Retention</a:t>
            </a:r>
            <a:endParaRPr lang="en-US" sz="1950" dirty="0"/>
          </a:p>
        </p:txBody>
      </p:sp>
      <p:sp>
        <p:nvSpPr>
          <p:cNvPr id="7" name="Text 3"/>
          <p:cNvSpPr/>
          <p:nvPr/>
        </p:nvSpPr>
        <p:spPr>
          <a:xfrm>
            <a:off x="1015008" y="4171474"/>
            <a:ext cx="3772853"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Better recommendations keep users happy and coming back. When people find movies they love, they're 35% more likely to spend more time on the platform and stick around longer.</a:t>
            </a:r>
            <a:endParaRPr lang="en-US" sz="1550" dirty="0"/>
          </a:p>
        </p:txBody>
      </p:sp>
      <p:pic>
        <p:nvPicPr>
          <p:cNvPr id="8" name="Image 2" descr="preencoded.png">    </p:cNvPr>
          <p:cNvPicPr>
            <a:picLocks noChangeAspect="1"/>
          </p:cNvPicPr>
          <p:nvPr/>
        </p:nvPicPr>
        <p:blipFill>
          <a:blip r:embed="rId3"/>
          <a:stretch>
            <a:fillRect/>
          </a:stretch>
        </p:blipFill>
        <p:spPr>
          <a:xfrm>
            <a:off x="5207437" y="3223260"/>
            <a:ext cx="4215408" cy="91440"/>
          </a:xfrm>
          <a:prstGeom prst="rect">
            <a:avLst/>
          </a:prstGeom>
        </p:spPr>
      </p:pic>
      <p:pic>
        <p:nvPicPr>
          <p:cNvPr id="9" name="Image 3" descr="preencoded.png">    </p:cNvPr>
          <p:cNvPicPr>
            <a:picLocks noChangeAspect="1"/>
          </p:cNvPicPr>
          <p:nvPr/>
        </p:nvPicPr>
        <p:blipFill>
          <a:blip r:embed="rId4"/>
          <a:stretch>
            <a:fillRect/>
          </a:stretch>
        </p:blipFill>
        <p:spPr>
          <a:xfrm>
            <a:off x="7017425" y="2948464"/>
            <a:ext cx="595313" cy="595313"/>
          </a:xfrm>
          <a:prstGeom prst="rect">
            <a:avLst/>
          </a:prstGeom>
        </p:spPr>
      </p:pic>
      <p:sp>
        <p:nvSpPr>
          <p:cNvPr id="10" name="Text 4"/>
          <p:cNvSpPr/>
          <p:nvPr/>
        </p:nvSpPr>
        <p:spPr>
          <a:xfrm>
            <a:off x="7196018" y="3097292"/>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Roboto Slab" pitchFamily="34" charset="0"/>
                <a:ea typeface="Roboto Slab" pitchFamily="34" charset="-122"/>
                <a:cs typeface="Roboto Slab" pitchFamily="34" charset="-120"/>
              </a:rPr>
              <a:t>2</a:t>
            </a:r>
            <a:endParaRPr lang="en-US" sz="1850" dirty="0"/>
          </a:p>
        </p:txBody>
      </p:sp>
      <p:sp>
        <p:nvSpPr>
          <p:cNvPr id="11" name="Text 5"/>
          <p:cNvSpPr/>
          <p:nvPr/>
        </p:nvSpPr>
        <p:spPr>
          <a:xfrm>
            <a:off x="5428655" y="374225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Engagement Boost</a:t>
            </a:r>
            <a:endParaRPr lang="en-US" sz="1950" dirty="0"/>
          </a:p>
        </p:txBody>
      </p:sp>
      <p:sp>
        <p:nvSpPr>
          <p:cNvPr id="12" name="Text 6"/>
          <p:cNvSpPr/>
          <p:nvPr/>
        </p:nvSpPr>
        <p:spPr>
          <a:xfrm>
            <a:off x="5428655" y="4171474"/>
            <a:ext cx="3772972"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Users who discover great content spend more time watching and visit more often. They're also more willing to try different types of movies, creating a more active community.</a:t>
            </a:r>
            <a:endParaRPr lang="en-US" sz="1550" dirty="0"/>
          </a:p>
        </p:txBody>
      </p:sp>
      <p:pic>
        <p:nvPicPr>
          <p:cNvPr id="13" name="Image 4" descr="preencoded.png">    </p:cNvPr>
          <p:cNvPicPr>
            <a:picLocks noChangeAspect="1"/>
          </p:cNvPicPr>
          <p:nvPr/>
        </p:nvPicPr>
        <p:blipFill>
          <a:blip r:embed="rId5"/>
          <a:stretch>
            <a:fillRect/>
          </a:stretch>
        </p:blipFill>
        <p:spPr>
          <a:xfrm>
            <a:off x="9621203" y="3223260"/>
            <a:ext cx="4215289" cy="91440"/>
          </a:xfrm>
          <a:prstGeom prst="rect">
            <a:avLst/>
          </a:prstGeom>
        </p:spPr>
      </p:pic>
      <p:pic>
        <p:nvPicPr>
          <p:cNvPr id="14" name="Image 5" descr="preencoded.png">    </p:cNvPr>
          <p:cNvPicPr>
            <a:picLocks noChangeAspect="1"/>
          </p:cNvPicPr>
          <p:nvPr/>
        </p:nvPicPr>
        <p:blipFill>
          <a:blip r:embed="rId6"/>
          <a:stretch>
            <a:fillRect/>
          </a:stretch>
        </p:blipFill>
        <p:spPr>
          <a:xfrm>
            <a:off x="11431191" y="2948464"/>
            <a:ext cx="595313" cy="595313"/>
          </a:xfrm>
          <a:prstGeom prst="rect">
            <a:avLst/>
          </a:prstGeom>
        </p:spPr>
      </p:pic>
      <p:sp>
        <p:nvSpPr>
          <p:cNvPr id="15" name="Text 7"/>
          <p:cNvSpPr/>
          <p:nvPr/>
        </p:nvSpPr>
        <p:spPr>
          <a:xfrm>
            <a:off x="11609784" y="3097292"/>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Roboto Slab" pitchFamily="34" charset="0"/>
                <a:ea typeface="Roboto Slab" pitchFamily="34" charset="-122"/>
                <a:cs typeface="Roboto Slab" pitchFamily="34" charset="-120"/>
              </a:rPr>
              <a:t>3</a:t>
            </a:r>
            <a:endParaRPr lang="en-US" sz="1850" dirty="0"/>
          </a:p>
        </p:txBody>
      </p:sp>
      <p:sp>
        <p:nvSpPr>
          <p:cNvPr id="16" name="Text 8"/>
          <p:cNvSpPr/>
          <p:nvPr/>
        </p:nvSpPr>
        <p:spPr>
          <a:xfrm>
            <a:off x="9842421" y="374225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Competitive Edge</a:t>
            </a:r>
            <a:endParaRPr lang="en-US" sz="1950" dirty="0"/>
          </a:p>
        </p:txBody>
      </p:sp>
      <p:sp>
        <p:nvSpPr>
          <p:cNvPr id="17" name="Text 9"/>
          <p:cNvSpPr/>
          <p:nvPr/>
        </p:nvSpPr>
        <p:spPr>
          <a:xfrm>
            <a:off x="9842421" y="4171474"/>
            <a:ext cx="3772853" cy="190523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Getting 80% of recommendations right puts us way ahead of competitors who only get 50-60% right. This makes users happier, attracts new subscribers, and helps us stand out in the crowded streaming market.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26369"/>
            <a:ext cx="6788944"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MovieLens Dataset Overview</a:t>
            </a:r>
            <a:endParaRPr lang="en-US" sz="3900" dirty="0"/>
          </a:p>
        </p:txBody>
      </p:sp>
      <p:sp>
        <p:nvSpPr>
          <p:cNvPr id="3" name="Text 1"/>
          <p:cNvSpPr/>
          <p:nvPr/>
        </p:nvSpPr>
        <p:spPr>
          <a:xfrm>
            <a:off x="793790" y="2522696"/>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Our analysis leverages the rich MovieLens dataset from </a:t>
            </a:r>
            <a:pPr algn="l" indent="0" marL="0">
              <a:lnSpc>
                <a:spcPts val="2500"/>
              </a:lnSpc>
              <a:buNone/>
            </a:pPr>
            <a:r>
              <a:rPr lang="en-US" sz="1550" u="sng" dirty="0">
                <a:solidFill>
                  <a:srgbClr val="66A8EE"/>
                </a:solidFill>
                <a:latin typeface="Roboto" pitchFamily="34" charset="0"/>
                <a:ea typeface="Roboto" pitchFamily="34" charset="-122"/>
                <a:cs typeface="Roboto" pitchFamily="34" charset="-120"/>
                <a:hlinkClick r:id="rId1" invalidUrl="" action="" tgtFrame="" tooltip="" history="1" highlightClick="0" endSnd="0">
                  <a:extLst>
                    <a:ext uri="{A12FA001-AC4F-418D-AE19-62706E023703}">
                      <ahyp:hlinkClr xmlns:ahyp="http://schemas.microsoft.com/office/drawing/2018/hyperlinkcolor" val="tx"/>
                    </a:ext>
                  </a:extLst>
                </a:hlinkClick>
              </a:rPr>
              <a:t>GroupLens</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containing:</a:t>
            </a:r>
            <a:endParaRPr lang="en-US" sz="1550" dirty="0"/>
          </a:p>
        </p:txBody>
      </p:sp>
      <p:sp>
        <p:nvSpPr>
          <p:cNvPr id="4" name="Text 2"/>
          <p:cNvSpPr/>
          <p:nvPr/>
        </p:nvSpPr>
        <p:spPr>
          <a:xfrm>
            <a:off x="793790" y="333636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610 unique users</a:t>
            </a:r>
            <a:endParaRPr lang="en-US" sz="1550" dirty="0"/>
          </a:p>
        </p:txBody>
      </p:sp>
      <p:sp>
        <p:nvSpPr>
          <p:cNvPr id="5" name="Text 3"/>
          <p:cNvSpPr/>
          <p:nvPr/>
        </p:nvSpPr>
        <p:spPr>
          <a:xfrm>
            <a:off x="793790" y="372332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9,724 distinct movies</a:t>
            </a:r>
            <a:endParaRPr lang="en-US" sz="1550" dirty="0"/>
          </a:p>
        </p:txBody>
      </p:sp>
      <p:sp>
        <p:nvSpPr>
          <p:cNvPr id="6" name="Text 4"/>
          <p:cNvSpPr/>
          <p:nvPr/>
        </p:nvSpPr>
        <p:spPr>
          <a:xfrm>
            <a:off x="793790" y="411027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100,836 total ratings</a:t>
            </a:r>
            <a:endParaRPr lang="en-US" sz="1550" dirty="0"/>
          </a:p>
        </p:txBody>
      </p:sp>
      <p:sp>
        <p:nvSpPr>
          <p:cNvPr id="7" name="Text 5"/>
          <p:cNvSpPr/>
          <p:nvPr/>
        </p:nvSpPr>
        <p:spPr>
          <a:xfrm>
            <a:off x="793790" y="449722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99.9% complete dataset providing robust foundations</a:t>
            </a:r>
            <a:endParaRPr lang="en-US" sz="1550" dirty="0"/>
          </a:p>
        </p:txBody>
      </p:sp>
      <p:pic>
        <p:nvPicPr>
          <p:cNvPr id="8" name="Image 0" descr="preencoded.png">    </p:cNvPr>
          <p:cNvPicPr>
            <a:picLocks noChangeAspect="1"/>
          </p:cNvPicPr>
          <p:nvPr/>
        </p:nvPicPr>
        <p:blipFill>
          <a:blip r:embed="rId2"/>
          <a:stretch>
            <a:fillRect/>
          </a:stretch>
        </p:blipFill>
        <p:spPr>
          <a:xfrm>
            <a:off x="7564874" y="2567345"/>
            <a:ext cx="6279356" cy="3516392"/>
          </a:xfrm>
          <a:prstGeom prst="rect">
            <a:avLst/>
          </a:prstGeom>
        </p:spPr>
      </p:pic>
      <p:sp>
        <p:nvSpPr>
          <p:cNvPr id="9" name="Text 6"/>
          <p:cNvSpPr/>
          <p:nvPr/>
        </p:nvSpPr>
        <p:spPr>
          <a:xfrm>
            <a:off x="7564874" y="6306979"/>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Distribution of Movie Ratings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9486" y="446484"/>
            <a:ext cx="4059674" cy="507444"/>
          </a:xfrm>
          <a:prstGeom prst="rect">
            <a:avLst/>
          </a:prstGeom>
          <a:noFill/>
          <a:ln/>
        </p:spPr>
        <p:txBody>
          <a:bodyPr wrap="none" lIns="0" tIns="0" rIns="0" bIns="0" rtlCol="0" anchor="t"/>
          <a:lstStyle/>
          <a:p>
            <a:pPr algn="l" indent="0" marL="0">
              <a:lnSpc>
                <a:spcPts val="3950"/>
              </a:lnSpc>
              <a:buNone/>
            </a:pPr>
            <a:r>
              <a:rPr lang="en-US" sz="3150" dirty="0">
                <a:solidFill>
                  <a:srgbClr val="76B9FF"/>
                </a:solidFill>
                <a:latin typeface="Roboto Slab" pitchFamily="34" charset="0"/>
                <a:ea typeface="Roboto Slab" pitchFamily="34" charset="-122"/>
                <a:cs typeface="Roboto Slab" pitchFamily="34" charset="-120"/>
              </a:rPr>
              <a:t>Data Insights</a:t>
            </a:r>
            <a:endParaRPr lang="en-US" sz="3150" dirty="0"/>
          </a:p>
        </p:txBody>
      </p:sp>
      <p:sp>
        <p:nvSpPr>
          <p:cNvPr id="3" name="Text 1"/>
          <p:cNvSpPr/>
          <p:nvPr/>
        </p:nvSpPr>
        <p:spPr>
          <a:xfrm>
            <a:off x="649486" y="1343501"/>
            <a:ext cx="6467713" cy="519589"/>
          </a:xfrm>
          <a:prstGeom prst="rect">
            <a:avLst/>
          </a:prstGeom>
          <a:noFill/>
          <a:ln/>
        </p:spPr>
        <p:txBody>
          <a:bodyPr wrap="squar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Our analysis of the MovieLens dataset revealed key patterns that guide our recommendation system development:</a:t>
            </a:r>
            <a:endParaRPr lang="en-US" sz="1250" dirty="0"/>
          </a:p>
        </p:txBody>
      </p:sp>
      <p:sp>
        <p:nvSpPr>
          <p:cNvPr id="4" name="Text 2"/>
          <p:cNvSpPr/>
          <p:nvPr/>
        </p:nvSpPr>
        <p:spPr>
          <a:xfrm>
            <a:off x="649486" y="2009180"/>
            <a:ext cx="6467713" cy="51958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Overall User Sentiment:</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Average rating of 3.5/5 stars indicates generally positive user sentiment, requiring our system to excel at identifying truly exceptional matches.</a:t>
            </a:r>
            <a:endParaRPr lang="en-US" sz="1250" dirty="0"/>
          </a:p>
        </p:txBody>
      </p:sp>
      <p:sp>
        <p:nvSpPr>
          <p:cNvPr id="5" name="Text 3"/>
          <p:cNvSpPr/>
          <p:nvPr/>
        </p:nvSpPr>
        <p:spPr>
          <a:xfrm>
            <a:off x="649486" y="2585561"/>
            <a:ext cx="6467713" cy="51958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Rating Behavior:</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Users prefer whole numbers (1-5 stars) rather than half-star increments, simplifying algorithm predictions.</a:t>
            </a:r>
            <a:endParaRPr lang="en-US" sz="1250" dirty="0"/>
          </a:p>
        </p:txBody>
      </p:sp>
      <p:sp>
        <p:nvSpPr>
          <p:cNvPr id="6" name="Text 4"/>
          <p:cNvSpPr/>
          <p:nvPr/>
        </p:nvSpPr>
        <p:spPr>
          <a:xfrm>
            <a:off x="649486" y="3161943"/>
            <a:ext cx="6467713" cy="51958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Popular Genres:</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"Drama," "Comedy," and "Action" dominate user engagement, informing our core recommendation priorities.</a:t>
            </a:r>
            <a:endParaRPr lang="en-US" sz="1250" dirty="0"/>
          </a:p>
        </p:txBody>
      </p:sp>
      <p:sp>
        <p:nvSpPr>
          <p:cNvPr id="7" name="Text 5"/>
          <p:cNvSpPr/>
          <p:nvPr/>
        </p:nvSpPr>
        <p:spPr>
          <a:xfrm>
            <a:off x="649486" y="3738324"/>
            <a:ext cx="6467713" cy="51958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Predictive Power:</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Clear patterns in user preferences enable highly personalized and accurate recommendations.</a:t>
            </a:r>
            <a:endParaRPr lang="en-US" sz="1250" dirty="0"/>
          </a:p>
        </p:txBody>
      </p:sp>
      <p:pic>
        <p:nvPicPr>
          <p:cNvPr id="8" name="Image 0" descr="preencoded.png">    </p:cNvPr>
          <p:cNvPicPr>
            <a:picLocks noChangeAspect="1"/>
          </p:cNvPicPr>
          <p:nvPr/>
        </p:nvPicPr>
        <p:blipFill>
          <a:blip r:embed="rId1"/>
          <a:stretch>
            <a:fillRect/>
          </a:stretch>
        </p:blipFill>
        <p:spPr>
          <a:xfrm>
            <a:off x="7520821" y="1380053"/>
            <a:ext cx="5134451" cy="5814893"/>
          </a:xfrm>
          <a:prstGeom prst="rect">
            <a:avLst/>
          </a:prstGeom>
        </p:spPr>
      </p:pic>
      <p:sp>
        <p:nvSpPr>
          <p:cNvPr id="9" name="Text 6"/>
          <p:cNvSpPr/>
          <p:nvPr/>
        </p:nvSpPr>
        <p:spPr>
          <a:xfrm>
            <a:off x="7520821" y="7377589"/>
            <a:ext cx="6467713" cy="259794"/>
          </a:xfrm>
          <a:prstGeom prst="rect">
            <a:avLst/>
          </a:prstGeom>
          <a:noFill/>
          <a:ln/>
        </p:spPr>
        <p:txBody>
          <a:bodyPr wrap="none" lIns="0" tIns="0" rIns="0" bIns="0" rtlCol="0" anchor="t"/>
          <a:lstStyle/>
          <a:p>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Popularity of Movie Genres</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10633"/>
          </a:xfrm>
          <a:prstGeom prst="rect">
            <a:avLst/>
          </a:prstGeom>
        </p:spPr>
      </p:pic>
      <p:sp>
        <p:nvSpPr>
          <p:cNvPr id="3" name="Text 0"/>
          <p:cNvSpPr/>
          <p:nvPr/>
        </p:nvSpPr>
        <p:spPr>
          <a:xfrm>
            <a:off x="707350" y="2837378"/>
            <a:ext cx="6069092" cy="552688"/>
          </a:xfrm>
          <a:prstGeom prst="rect">
            <a:avLst/>
          </a:prstGeom>
          <a:noFill/>
          <a:ln/>
        </p:spPr>
        <p:txBody>
          <a:bodyPr wrap="none" lIns="0" tIns="0" rIns="0" bIns="0" rtlCol="0" anchor="t"/>
          <a:lstStyle/>
          <a:p>
            <a:pPr algn="l" indent="0" marL="0">
              <a:lnSpc>
                <a:spcPts val="4350"/>
              </a:lnSpc>
              <a:buNone/>
            </a:pPr>
            <a:r>
              <a:rPr lang="en-US" sz="3450" dirty="0">
                <a:solidFill>
                  <a:srgbClr val="76B9FF"/>
                </a:solidFill>
                <a:latin typeface="Roboto Slab" pitchFamily="34" charset="0"/>
                <a:ea typeface="Roboto Slab" pitchFamily="34" charset="-122"/>
                <a:cs typeface="Roboto Slab" pitchFamily="34" charset="-120"/>
              </a:rPr>
              <a:t>Solution Approach: Overview</a:t>
            </a:r>
            <a:endParaRPr lang="en-US" sz="3450" dirty="0"/>
          </a:p>
        </p:txBody>
      </p:sp>
      <p:pic>
        <p:nvPicPr>
          <p:cNvPr id="4" name="Image 1" descr="preencoded.png">    </p:cNvPr>
          <p:cNvPicPr>
            <a:picLocks noChangeAspect="1"/>
          </p:cNvPicPr>
          <p:nvPr/>
        </p:nvPicPr>
        <p:blipFill>
          <a:blip r:embed="rId2"/>
          <a:stretch>
            <a:fillRect/>
          </a:stretch>
        </p:blipFill>
        <p:spPr>
          <a:xfrm>
            <a:off x="707350" y="3655338"/>
            <a:ext cx="442079" cy="442079"/>
          </a:xfrm>
          <a:prstGeom prst="rect">
            <a:avLst/>
          </a:prstGeom>
        </p:spPr>
      </p:pic>
      <p:sp>
        <p:nvSpPr>
          <p:cNvPr id="5" name="Text 1"/>
          <p:cNvSpPr/>
          <p:nvPr/>
        </p:nvSpPr>
        <p:spPr>
          <a:xfrm>
            <a:off x="707350" y="4318397"/>
            <a:ext cx="2475667" cy="276344"/>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Roboto Slab" pitchFamily="34" charset="0"/>
                <a:ea typeface="Roboto Slab" pitchFamily="34" charset="-122"/>
                <a:cs typeface="Roboto Slab" pitchFamily="34" charset="-120"/>
              </a:rPr>
              <a:t>Content-Based Filtering</a:t>
            </a:r>
            <a:endParaRPr lang="en-US" sz="1700" dirty="0"/>
          </a:p>
        </p:txBody>
      </p:sp>
      <p:sp>
        <p:nvSpPr>
          <p:cNvPr id="6" name="Text 2"/>
          <p:cNvSpPr/>
          <p:nvPr/>
        </p:nvSpPr>
        <p:spPr>
          <a:xfrm>
            <a:off x="707350" y="4700826"/>
            <a:ext cx="6497360" cy="565785"/>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Suggests movies based on what you've already enjoyed. If you like action and sci-fi movies, we'll recommend other action and sci-fi films with similar features.</a:t>
            </a:r>
            <a:endParaRPr lang="en-US" sz="1350" dirty="0"/>
          </a:p>
        </p:txBody>
      </p:sp>
      <p:pic>
        <p:nvPicPr>
          <p:cNvPr id="7" name="Image 2" descr="preencoded.png">    </p:cNvPr>
          <p:cNvPicPr>
            <a:picLocks noChangeAspect="1"/>
          </p:cNvPicPr>
          <p:nvPr/>
        </p:nvPicPr>
        <p:blipFill>
          <a:blip r:embed="rId3"/>
          <a:stretch>
            <a:fillRect/>
          </a:stretch>
        </p:blipFill>
        <p:spPr>
          <a:xfrm>
            <a:off x="7425690" y="3655338"/>
            <a:ext cx="442079" cy="442079"/>
          </a:xfrm>
          <a:prstGeom prst="rect">
            <a:avLst/>
          </a:prstGeom>
        </p:spPr>
      </p:pic>
      <p:sp>
        <p:nvSpPr>
          <p:cNvPr id="8" name="Text 3"/>
          <p:cNvSpPr/>
          <p:nvPr/>
        </p:nvSpPr>
        <p:spPr>
          <a:xfrm>
            <a:off x="7425690" y="4318397"/>
            <a:ext cx="2328982" cy="276344"/>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Roboto Slab" pitchFamily="34" charset="0"/>
                <a:ea typeface="Roboto Slab" pitchFamily="34" charset="-122"/>
                <a:cs typeface="Roboto Slab" pitchFamily="34" charset="-120"/>
              </a:rPr>
              <a:t>Collaborative Filtering</a:t>
            </a:r>
            <a:endParaRPr lang="en-US" sz="1700" dirty="0"/>
          </a:p>
        </p:txBody>
      </p:sp>
      <p:sp>
        <p:nvSpPr>
          <p:cNvPr id="9" name="Text 4"/>
          <p:cNvSpPr/>
          <p:nvPr/>
        </p:nvSpPr>
        <p:spPr>
          <a:xfrm>
            <a:off x="7425690" y="4700826"/>
            <a:ext cx="6497360" cy="565785"/>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Finds people with similar taste to you. If you and another user both love the same movies, we'll suggest films they enjoyed that you haven't seen yet.</a:t>
            </a:r>
            <a:endParaRPr lang="en-US" sz="1350" dirty="0"/>
          </a:p>
        </p:txBody>
      </p:sp>
      <p:pic>
        <p:nvPicPr>
          <p:cNvPr id="10" name="Image 3" descr="preencoded.png">    </p:cNvPr>
          <p:cNvPicPr>
            <a:picLocks noChangeAspect="1"/>
          </p:cNvPicPr>
          <p:nvPr/>
        </p:nvPicPr>
        <p:blipFill>
          <a:blip r:embed="rId4"/>
          <a:stretch>
            <a:fillRect/>
          </a:stretch>
        </p:blipFill>
        <p:spPr>
          <a:xfrm>
            <a:off x="707350" y="5708690"/>
            <a:ext cx="442079" cy="442079"/>
          </a:xfrm>
          <a:prstGeom prst="rect">
            <a:avLst/>
          </a:prstGeom>
        </p:spPr>
      </p:pic>
      <p:sp>
        <p:nvSpPr>
          <p:cNvPr id="11" name="Text 5"/>
          <p:cNvSpPr/>
          <p:nvPr/>
        </p:nvSpPr>
        <p:spPr>
          <a:xfrm>
            <a:off x="707350" y="6371749"/>
            <a:ext cx="2776418" cy="276344"/>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Roboto Slab" pitchFamily="34" charset="0"/>
                <a:ea typeface="Roboto Slab" pitchFamily="34" charset="-122"/>
                <a:cs typeface="Roboto Slab" pitchFamily="34" charset="-120"/>
              </a:rPr>
              <a:t>Matrix Factorization (SVD)</a:t>
            </a:r>
            <a:endParaRPr lang="en-US" sz="1700" dirty="0"/>
          </a:p>
        </p:txBody>
      </p:sp>
      <p:sp>
        <p:nvSpPr>
          <p:cNvPr id="12" name="Text 6"/>
          <p:cNvSpPr/>
          <p:nvPr/>
        </p:nvSpPr>
        <p:spPr>
          <a:xfrm>
            <a:off x="707350" y="6754177"/>
            <a:ext cx="6497360" cy="848678"/>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Uses math to find hidden patterns in ratings. It discovers your deeper preferences - like enjoying quirky comedies - to predict how much you'll like movies you haven't watched.</a:t>
            </a:r>
            <a:endParaRPr lang="en-US" sz="1350" dirty="0"/>
          </a:p>
        </p:txBody>
      </p:sp>
      <p:pic>
        <p:nvPicPr>
          <p:cNvPr id="13" name="Image 4" descr="preencoded.png">    </p:cNvPr>
          <p:cNvPicPr>
            <a:picLocks noChangeAspect="1"/>
          </p:cNvPicPr>
          <p:nvPr/>
        </p:nvPicPr>
        <p:blipFill>
          <a:blip r:embed="rId5"/>
          <a:stretch>
            <a:fillRect/>
          </a:stretch>
        </p:blipFill>
        <p:spPr>
          <a:xfrm>
            <a:off x="7425690" y="5708690"/>
            <a:ext cx="442079" cy="442079"/>
          </a:xfrm>
          <a:prstGeom prst="rect">
            <a:avLst/>
          </a:prstGeom>
        </p:spPr>
      </p:pic>
      <p:sp>
        <p:nvSpPr>
          <p:cNvPr id="14" name="Text 7"/>
          <p:cNvSpPr/>
          <p:nvPr/>
        </p:nvSpPr>
        <p:spPr>
          <a:xfrm>
            <a:off x="7425690" y="6371749"/>
            <a:ext cx="2768918" cy="276344"/>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Roboto Slab" pitchFamily="34" charset="0"/>
                <a:ea typeface="Roboto Slab" pitchFamily="34" charset="-122"/>
                <a:cs typeface="Roboto Slab" pitchFamily="34" charset="-120"/>
              </a:rPr>
              <a:t>Hybrid Ensemble Methods</a:t>
            </a:r>
            <a:endParaRPr lang="en-US" sz="1700" dirty="0"/>
          </a:p>
        </p:txBody>
      </p:sp>
      <p:sp>
        <p:nvSpPr>
          <p:cNvPr id="15" name="Text 8"/>
          <p:cNvSpPr/>
          <p:nvPr/>
        </p:nvSpPr>
        <p:spPr>
          <a:xfrm>
            <a:off x="7425690" y="6754177"/>
            <a:ext cx="6497360" cy="848678"/>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Roboto" pitchFamily="34" charset="0"/>
                <a:ea typeface="Roboto" pitchFamily="34" charset="-122"/>
                <a:cs typeface="Roboto" pitchFamily="34" charset="-120"/>
              </a:rPr>
              <a:t>Combines all methods together for better results. Uses smart computer programs to mix content-based, collaborative, and math-based approaches to give you the best recommendations.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2025-07-17T12:59:55Z</dcterms:created>
  <dcterms:modified xsi:type="dcterms:W3CDTF">2025-07-17T12:59:55Z</dcterms:modified>
</cp:coreProperties>
</file>